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1" r:id="rId2"/>
  </p:sldMasterIdLst>
  <p:notesMasterIdLst>
    <p:notesMasterId r:id="rId31"/>
  </p:notesMasterIdLst>
  <p:sldIdLst>
    <p:sldId id="256" r:id="rId3"/>
    <p:sldId id="258" r:id="rId4"/>
    <p:sldId id="267" r:id="rId5"/>
    <p:sldId id="284" r:id="rId6"/>
    <p:sldId id="274" r:id="rId7"/>
    <p:sldId id="260" r:id="rId8"/>
    <p:sldId id="275" r:id="rId9"/>
    <p:sldId id="285" r:id="rId10"/>
    <p:sldId id="280" r:id="rId11"/>
    <p:sldId id="283" r:id="rId12"/>
    <p:sldId id="264" r:id="rId13"/>
    <p:sldId id="265" r:id="rId14"/>
    <p:sldId id="266" r:id="rId15"/>
    <p:sldId id="286" r:id="rId16"/>
    <p:sldId id="281" r:id="rId17"/>
    <p:sldId id="271" r:id="rId18"/>
    <p:sldId id="269" r:id="rId19"/>
    <p:sldId id="4404" r:id="rId20"/>
    <p:sldId id="4402" r:id="rId21"/>
    <p:sldId id="270" r:id="rId22"/>
    <p:sldId id="287" r:id="rId23"/>
    <p:sldId id="272" r:id="rId24"/>
    <p:sldId id="278" r:id="rId25"/>
    <p:sldId id="273" r:id="rId26"/>
    <p:sldId id="279" r:id="rId27"/>
    <p:sldId id="288" r:id="rId28"/>
    <p:sldId id="4401" r:id="rId29"/>
    <p:sldId id="440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75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299"/>
  </p:normalViewPr>
  <p:slideViewPr>
    <p:cSldViewPr snapToGrid="0" snapToObjects="1">
      <p:cViewPr varScale="1">
        <p:scale>
          <a:sx n="63" d="100"/>
          <a:sy n="63"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C0198-8F64-9446-8630-5A3B8D731121}" type="datetimeFigureOut">
              <a:rPr lang="en-US" smtClean="0"/>
              <a:t>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7608D-CC5C-2946-B1A5-0D2A7106ED3D}" type="slidenum">
              <a:rPr lang="en-US" smtClean="0"/>
              <a:t>‹#›</a:t>
            </a:fld>
            <a:endParaRPr lang="en-US"/>
          </a:p>
        </p:txBody>
      </p:sp>
    </p:spTree>
    <p:extLst>
      <p:ext uri="{BB962C8B-B14F-4D97-AF65-F5344CB8AC3E}">
        <p14:creationId xmlns:p14="http://schemas.microsoft.com/office/powerpoint/2010/main" val="1524388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lywaydb.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liquibase.or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6310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talk about another interesting topic that is changing our work as data professionals and it is database migrations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we have mentioned as we need configuration items </a:t>
            </a:r>
            <a:r>
              <a:rPr lang="en-US" dirty="0"/>
              <a:t>decoupled, we are changing the database from being a monolithic infrastructure and converting in to another service </a:t>
            </a:r>
          </a:p>
          <a:p>
            <a:r>
              <a:rPr lang="en-US" sz="1200" b="0" i="0" u="none" strike="noStrike" kern="1200" dirty="0">
                <a:solidFill>
                  <a:schemeClr val="tx1"/>
                </a:solidFill>
                <a:effectLst/>
                <a:latin typeface="+mn-lt"/>
                <a:ea typeface="+mn-ea"/>
                <a:cs typeface="+mn-cs"/>
              </a:rPr>
              <a:t>So now when we talk about ORM that is object-relational mapping we are talking of a set of scripts that runs and acts to create and update the database to be deployed.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Around the same time Git got popular, the trend for writing web-based applications using object-relational mapping (ORM) libraries also became well known. The key idea was this: since developers can make changes in code that are easy to roll back using Git, why can't developers do the same thing when it comes to schema changes? After all, any reasonable new feature involves code and schema changes. So popular frameworks like Rails and Django added ORM and database migration (also known as schema migration) as part of their offerings. But database migration as a concept is not restricted to popular web frameworks. There are even standalone database migration software libraries like </a:t>
            </a:r>
            <a:r>
              <a:rPr lang="en-US" sz="1200" b="0" i="0" u="sng" kern="1200" dirty="0">
                <a:solidFill>
                  <a:schemeClr val="tx1"/>
                </a:solidFill>
                <a:effectLst/>
                <a:latin typeface="+mn-lt"/>
                <a:ea typeface="+mn-ea"/>
                <a:cs typeface="+mn-cs"/>
                <a:hlinkClick r:id="rId3"/>
              </a:rPr>
              <a:t>Flyway</a:t>
            </a:r>
            <a:r>
              <a:rPr lang="en-US" sz="1200" b="0" i="0" u="none" strike="noStrike"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4"/>
              </a:rPr>
              <a:t>Liquibase</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2D436A8-FCEB-8A4A-90F1-68973219D3F1}" type="slidenum">
              <a:rPr lang="en-US" smtClean="0"/>
              <a:t>19</a:t>
            </a:fld>
            <a:endParaRPr lang="en-US"/>
          </a:p>
        </p:txBody>
      </p:sp>
    </p:spTree>
    <p:extLst>
      <p:ext uri="{BB962C8B-B14F-4D97-AF65-F5344CB8AC3E}">
        <p14:creationId xmlns:p14="http://schemas.microsoft.com/office/powerpoint/2010/main" val="348550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A7608D-CC5C-2946-B1A5-0D2A7106ED3D}" type="slidenum">
              <a:rPr lang="en-US" smtClean="0"/>
              <a:t>27</a:t>
            </a:fld>
            <a:endParaRPr lang="en-US"/>
          </a:p>
        </p:txBody>
      </p:sp>
    </p:spTree>
    <p:extLst>
      <p:ext uri="{BB962C8B-B14F-4D97-AF65-F5344CB8AC3E}">
        <p14:creationId xmlns:p14="http://schemas.microsoft.com/office/powerpoint/2010/main" val="142828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6551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see the classical loop for DevOps Cycle we think in CI/CD process right away as this is something we already have.</a:t>
            </a:r>
          </a:p>
          <a:p>
            <a:r>
              <a:rPr lang="en-US" dirty="0"/>
              <a:t>We take for granted the cultural impact required in the company </a:t>
            </a:r>
          </a:p>
          <a:p>
            <a:endParaRPr lang="en-US" dirty="0"/>
          </a:p>
          <a:p>
            <a:r>
              <a:rPr lang="en-US" sz="1200" b="0" i="0" u="none" strike="noStrike" dirty="0">
                <a:effectLst/>
                <a:latin typeface="+mn-lt"/>
                <a:ea typeface="+mn-ea"/>
                <a:cs typeface="+mn-cs"/>
                <a:sym typeface="Calibri"/>
              </a:rPr>
              <a:t>US - Categorization - Scrum poker estimation </a:t>
            </a:r>
          </a:p>
          <a:p>
            <a:r>
              <a:rPr lang="en-US" sz="1200" b="0" i="0" u="none" strike="noStrike" dirty="0">
                <a:effectLst/>
                <a:latin typeface="+mn-lt"/>
                <a:ea typeface="+mn-ea"/>
                <a:cs typeface="+mn-cs"/>
                <a:sym typeface="Calibri"/>
              </a:rPr>
              <a:t>-Story points - </a:t>
            </a:r>
            <a:r>
              <a:rPr lang="en-US" sz="1200" b="0" i="0" u="none" strike="noStrike" dirty="0" err="1">
                <a:effectLst/>
                <a:latin typeface="+mn-lt"/>
                <a:ea typeface="+mn-ea"/>
                <a:cs typeface="+mn-cs"/>
                <a:sym typeface="Calibri"/>
              </a:rPr>
              <a:t>FIbonnacci</a:t>
            </a:r>
            <a:endParaRPr lang="en-US" sz="1200" b="0" i="0" u="none" strike="noStrike" dirty="0">
              <a:effectLst/>
              <a:latin typeface="+mn-lt"/>
              <a:ea typeface="+mn-ea"/>
              <a:cs typeface="+mn-cs"/>
              <a:sym typeface="Calibri"/>
            </a:endParaRPr>
          </a:p>
          <a:p>
            <a:r>
              <a:rPr lang="en-US" sz="1200" b="0" i="0" u="none" strike="noStrike" dirty="0">
                <a:effectLst/>
                <a:latin typeface="+mn-lt"/>
                <a:ea typeface="+mn-ea"/>
                <a:cs typeface="+mn-cs"/>
                <a:sym typeface="Calibri"/>
              </a:rPr>
              <a:t>Pros / Cons</a:t>
            </a:r>
            <a:br>
              <a:rPr lang="en-US" sz="1200" b="0" i="0" u="none" strike="noStrike" dirty="0">
                <a:effectLst/>
                <a:latin typeface="+mn-lt"/>
                <a:ea typeface="+mn-ea"/>
                <a:cs typeface="+mn-cs"/>
                <a:sym typeface="Calibri"/>
              </a:rPr>
            </a:br>
            <a:endParaRPr lang="en-US" sz="1200" b="0" i="0" u="none" strike="noStrike" dirty="0">
              <a:effectLst/>
              <a:latin typeface="+mn-lt"/>
              <a:ea typeface="+mn-ea"/>
              <a:cs typeface="+mn-cs"/>
              <a:sym typeface="Calibri"/>
            </a:endParaRPr>
          </a:p>
          <a:p>
            <a:r>
              <a:rPr lang="en-US" sz="1200" b="1" i="0" u="none" strike="noStrike" kern="1200" dirty="0">
                <a:solidFill>
                  <a:schemeClr val="tx1"/>
                </a:solidFill>
                <a:effectLst/>
                <a:latin typeface="+mn-lt"/>
                <a:ea typeface="+mn-ea"/>
                <a:cs typeface="+mn-cs"/>
              </a:rPr>
              <a:t>sprint planning, daily standup, sprint review, sprint retrospective and product backlog grooming</a:t>
            </a:r>
            <a:endParaRPr lang="en-US" sz="1200" b="0" i="0" u="none" strike="noStrike" dirty="0">
              <a:effectLst/>
              <a:latin typeface="+mn-lt"/>
              <a:ea typeface="+mn-ea"/>
              <a:cs typeface="+mn-cs"/>
              <a:sym typeface="Calibri"/>
            </a:endParaRPr>
          </a:p>
          <a:p>
            <a:endParaRPr lang="en-US" sz="1200" b="0" i="0" u="none" strike="noStrike" dirty="0">
              <a:effectLst/>
              <a:latin typeface="+mn-lt"/>
              <a:ea typeface="+mn-ea"/>
              <a:cs typeface="+mn-cs"/>
              <a:sym typeface="Calibri"/>
            </a:endParaRPr>
          </a:p>
          <a:p>
            <a:r>
              <a:rPr lang="en-US" sz="1200" b="0" i="0" u="none" strike="noStrike" dirty="0">
                <a:effectLst/>
                <a:latin typeface="+mn-lt"/>
                <a:ea typeface="+mn-ea"/>
                <a:cs typeface="+mn-cs"/>
                <a:sym typeface="Calibri"/>
              </a:rPr>
              <a:t>Backlog</a:t>
            </a:r>
          </a:p>
          <a:p>
            <a:endParaRPr lang="en-US" sz="1200" b="0" i="0" u="none" strike="noStrike" dirty="0">
              <a:effectLst/>
              <a:latin typeface="+mn-lt"/>
              <a:ea typeface="+mn-ea"/>
              <a:cs typeface="+mn-cs"/>
              <a:sym typeface="Calibri"/>
            </a:endParaRPr>
          </a:p>
          <a:p>
            <a:r>
              <a:rPr lang="en-US" sz="1200" b="0" i="0" u="none" strike="noStrike" dirty="0">
                <a:effectLst/>
                <a:latin typeface="+mn-lt"/>
                <a:ea typeface="+mn-ea"/>
                <a:cs typeface="+mn-cs"/>
                <a:sym typeface="Calibri"/>
              </a:rPr>
              <a:t>Why is it important to mention it here? Because Azure DevOps has all the inherit process for using the cycle.</a:t>
            </a:r>
            <a:br>
              <a:rPr lang="en-US" sz="1200" b="0" i="0" u="none" strike="noStrike" dirty="0">
                <a:effectLst/>
                <a:latin typeface="+mn-lt"/>
                <a:ea typeface="+mn-ea"/>
                <a:cs typeface="+mn-cs"/>
                <a:sym typeface="Calibri"/>
              </a:rPr>
            </a:br>
            <a:endParaRPr lang="en-US" sz="1200" b="0" i="0" u="none" strike="noStrike" dirty="0">
              <a:effectLst/>
              <a:latin typeface="+mn-lt"/>
              <a:ea typeface="+mn-ea"/>
              <a:cs typeface="+mn-cs"/>
              <a:sym typeface="Calibri"/>
            </a:endParaRPr>
          </a:p>
          <a:p>
            <a:br>
              <a:rPr lang="en-US" dirty="0"/>
            </a:br>
            <a:r>
              <a:rPr lang="en-US" dirty="0"/>
              <a:t> </a:t>
            </a:r>
          </a:p>
        </p:txBody>
      </p:sp>
    </p:spTree>
    <p:extLst>
      <p:ext uri="{BB962C8B-B14F-4D97-AF65-F5344CB8AC3E}">
        <p14:creationId xmlns:p14="http://schemas.microsoft.com/office/powerpoint/2010/main" val="4291976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US" sz="1200" dirty="0">
                <a:effectLst/>
                <a:latin typeface="+mn-lt"/>
                <a:ea typeface="+mn-ea"/>
                <a:cs typeface="+mn-cs"/>
                <a:sym typeface="Calibri"/>
              </a:rPr>
              <a:t>Azure DevOps provides a wide variety of services for DevOps teams so that they can plan, work, </a:t>
            </a:r>
          </a:p>
          <a:p>
            <a:pPr marL="0" marR="0" lvl="0" indent="0" defTabSz="914400" eaLnBrk="1" fontAlgn="auto" latinLnBrk="0" hangingPunct="1">
              <a:lnSpc>
                <a:spcPct val="100000"/>
              </a:lnSpc>
              <a:spcBef>
                <a:spcPts val="400"/>
              </a:spcBef>
              <a:spcAft>
                <a:spcPts val="0"/>
              </a:spcAft>
              <a:buClrTx/>
              <a:buSzTx/>
              <a:buFontTx/>
              <a:buNone/>
              <a:tabLst/>
              <a:defRPr/>
            </a:pPr>
            <a:r>
              <a:rPr lang="en-US" sz="1200" dirty="0">
                <a:effectLst/>
                <a:latin typeface="+mn-lt"/>
                <a:ea typeface="+mn-ea"/>
                <a:cs typeface="+mn-cs"/>
                <a:sym typeface="Calibri"/>
              </a:rPr>
              <a:t>collaborate on code development, and build and deploy software and services. </a:t>
            </a:r>
          </a:p>
          <a:p>
            <a:pPr marL="0" marR="0" lvl="0" indent="0" defTabSz="914400" eaLnBrk="1" fontAlgn="auto" latinLnBrk="0" hangingPunct="1">
              <a:lnSpc>
                <a:spcPct val="100000"/>
              </a:lnSpc>
              <a:spcBef>
                <a:spcPts val="400"/>
              </a:spcBef>
              <a:spcAft>
                <a:spcPts val="0"/>
              </a:spcAft>
              <a:buClrTx/>
              <a:buSzTx/>
              <a:buFontTx/>
              <a:buNone/>
              <a:tabLst/>
              <a:defRPr/>
            </a:pPr>
            <a:r>
              <a:rPr lang="en-US" sz="1200" dirty="0">
                <a:effectLst/>
                <a:latin typeface="+mn-lt"/>
                <a:ea typeface="+mn-ea"/>
                <a:cs typeface="+mn-cs"/>
                <a:sym typeface="Calibri"/>
              </a:rPr>
              <a:t>Most DevOps teams rely on several tools and build custom toolchains for each phase in the application life cycle. </a:t>
            </a:r>
            <a:endParaRPr lang="en-US" dirty="0"/>
          </a:p>
          <a:p>
            <a:endParaRPr lang="es-ES_tradnl" dirty="0"/>
          </a:p>
          <a:p>
            <a:endParaRPr lang="es-ES_tradnl" dirty="0"/>
          </a:p>
          <a:p>
            <a:r>
              <a:rPr lang="es-ES_tradnl" dirty="0" err="1"/>
              <a:t>When</a:t>
            </a:r>
            <a:r>
              <a:rPr lang="es-ES_tradnl" dirty="0"/>
              <a:t> </a:t>
            </a:r>
            <a:r>
              <a:rPr lang="es-ES_tradnl" dirty="0" err="1"/>
              <a:t>we</a:t>
            </a:r>
            <a:r>
              <a:rPr lang="es-ES_tradnl" dirty="0"/>
              <a:t> look at </a:t>
            </a:r>
            <a:r>
              <a:rPr lang="es-ES_tradnl" dirty="0" err="1"/>
              <a:t>the</a:t>
            </a:r>
            <a:r>
              <a:rPr lang="es-ES_tradnl" dirty="0"/>
              <a:t> </a:t>
            </a:r>
            <a:r>
              <a:rPr lang="es-ES_tradnl" dirty="0" err="1"/>
              <a:t>DevOps</a:t>
            </a:r>
            <a:r>
              <a:rPr lang="es-ES_tradnl" dirty="0"/>
              <a:t> </a:t>
            </a:r>
            <a:r>
              <a:rPr lang="es-ES_tradnl" dirty="0" err="1"/>
              <a:t>Clasical</a:t>
            </a:r>
            <a:r>
              <a:rPr lang="es-ES_tradnl" dirty="0"/>
              <a:t> </a:t>
            </a:r>
            <a:r>
              <a:rPr lang="es-ES_tradnl" dirty="0" err="1"/>
              <a:t>diagram</a:t>
            </a:r>
            <a:r>
              <a:rPr lang="es-ES_tradnl" dirty="0"/>
              <a:t> </a:t>
            </a:r>
            <a:r>
              <a:rPr lang="es-ES_tradnl" dirty="0" err="1"/>
              <a:t>we</a:t>
            </a:r>
            <a:r>
              <a:rPr lang="es-ES_tradnl" dirty="0"/>
              <a:t> imagine a </a:t>
            </a:r>
          </a:p>
          <a:p>
            <a:r>
              <a:rPr lang="es-ES_tradnl" dirty="0" err="1"/>
              <a:t>Now</a:t>
            </a:r>
            <a:r>
              <a:rPr lang="es-ES_tradnl" dirty="0"/>
              <a:t> </a:t>
            </a:r>
            <a:r>
              <a:rPr lang="es-ES_tradnl" dirty="0" err="1"/>
              <a:t>we</a:t>
            </a:r>
            <a:r>
              <a:rPr lang="es-ES_tradnl" dirty="0"/>
              <a:t> are </a:t>
            </a:r>
            <a:r>
              <a:rPr lang="es-ES_tradnl" dirty="0" err="1"/>
              <a:t>analyzing</a:t>
            </a:r>
            <a:r>
              <a:rPr lang="es-ES_tradnl" dirty="0"/>
              <a:t> </a:t>
            </a:r>
            <a:r>
              <a:rPr lang="es-ES_tradnl" dirty="0" err="1"/>
              <a:t>the</a:t>
            </a:r>
            <a:r>
              <a:rPr lang="es-ES_tradnl" dirty="0"/>
              <a:t> </a:t>
            </a:r>
            <a:r>
              <a:rPr lang="es-ES_tradnl" dirty="0" err="1"/>
              <a:t>DevOps</a:t>
            </a:r>
            <a:r>
              <a:rPr lang="es-ES_tradnl" dirty="0"/>
              <a:t> </a:t>
            </a:r>
            <a:r>
              <a:rPr lang="es-ES_tradnl" dirty="0" err="1"/>
              <a:t>followed</a:t>
            </a:r>
            <a:r>
              <a:rPr lang="es-ES_tradnl" dirty="0"/>
              <a:t> </a:t>
            </a:r>
            <a:r>
              <a:rPr lang="es-ES_tradnl" dirty="0" err="1"/>
              <a:t>by</a:t>
            </a:r>
            <a:r>
              <a:rPr lang="es-ES_tradnl" dirty="0"/>
              <a:t> </a:t>
            </a:r>
            <a:r>
              <a:rPr lang="es-ES_tradnl" dirty="0" err="1"/>
              <a:t>the</a:t>
            </a:r>
            <a:r>
              <a:rPr lang="es-ES_tradnl" dirty="0"/>
              <a:t> </a:t>
            </a:r>
            <a:r>
              <a:rPr lang="es-ES_tradnl" dirty="0" err="1"/>
              <a:t>Microsft</a:t>
            </a:r>
            <a:r>
              <a:rPr lang="es-ES_tradnl" dirty="0"/>
              <a:t> </a:t>
            </a:r>
            <a:r>
              <a:rPr lang="es-ES_tradnl" dirty="0" err="1"/>
              <a:t>DevOps</a:t>
            </a:r>
            <a:r>
              <a:rPr lang="es-ES_tradnl" dirty="0"/>
              <a:t> </a:t>
            </a:r>
            <a:r>
              <a:rPr lang="es-ES_tradnl" dirty="0" err="1"/>
              <a:t>product</a:t>
            </a:r>
            <a:r>
              <a:rPr lang="es-ES_tradnl" dirty="0"/>
              <a:t>,</a:t>
            </a:r>
          </a:p>
          <a:p>
            <a:r>
              <a:rPr lang="es-ES_tradnl" dirty="0"/>
              <a:t>In </a:t>
            </a:r>
            <a:r>
              <a:rPr lang="es-ES_tradnl" dirty="0" err="1"/>
              <a:t>which</a:t>
            </a:r>
            <a:r>
              <a:rPr lang="es-ES_tradnl" dirty="0"/>
              <a:t> </a:t>
            </a:r>
            <a:r>
              <a:rPr lang="es-ES_tradnl" dirty="0" err="1"/>
              <a:t>we</a:t>
            </a:r>
            <a:r>
              <a:rPr lang="es-ES_tradnl" dirty="0"/>
              <a:t> </a:t>
            </a:r>
            <a:r>
              <a:rPr lang="es-ES_tradnl" dirty="0" err="1"/>
              <a:t>will</a:t>
            </a:r>
            <a:r>
              <a:rPr lang="es-ES_tradnl" dirty="0"/>
              <a:t> </a:t>
            </a:r>
            <a:r>
              <a:rPr lang="es-ES_tradnl" dirty="0" err="1"/>
              <a:t>focus</a:t>
            </a:r>
            <a:r>
              <a:rPr lang="es-ES_tradnl" dirty="0"/>
              <a:t> </a:t>
            </a:r>
            <a:r>
              <a:rPr lang="es-ES_tradnl" dirty="0" err="1"/>
              <a:t>on</a:t>
            </a:r>
            <a:r>
              <a:rPr lang="es-ES_tradnl" dirty="0"/>
              <a:t> </a:t>
            </a:r>
            <a:r>
              <a:rPr lang="es-ES_tradnl" dirty="0" err="1"/>
              <a:t>Develop</a:t>
            </a:r>
            <a:r>
              <a:rPr lang="es-ES_tradnl" dirty="0"/>
              <a:t> en and </a:t>
            </a:r>
            <a:r>
              <a:rPr lang="es-ES_tradnl" dirty="0" err="1"/>
              <a:t>Deliver</a:t>
            </a:r>
            <a:r>
              <a:rPr lang="es-ES_tradnl" dirty="0"/>
              <a:t> </a:t>
            </a:r>
            <a:r>
              <a:rPr lang="es-ES_tradnl" dirty="0" err="1"/>
              <a:t>Phases</a:t>
            </a:r>
            <a:endParaRPr lang="es-ES_tradnl" dirty="0"/>
          </a:p>
          <a:p>
            <a:endParaRPr lang="es-ES_tradnl" dirty="0"/>
          </a:p>
          <a:p>
            <a:endParaRPr lang="es-ES_tradnl" dirty="0"/>
          </a:p>
          <a:p>
            <a:endParaRPr lang="es-ES_tradnl" dirty="0"/>
          </a:p>
          <a:p>
            <a:endParaRPr lang="es-ES_tradnl" dirty="0"/>
          </a:p>
          <a:p>
            <a:pPr marL="0" marR="0" lvl="0" indent="0" defTabSz="914400" eaLnBrk="1" fontAlgn="auto" latinLnBrk="0" hangingPunct="1">
              <a:lnSpc>
                <a:spcPct val="100000"/>
              </a:lnSpc>
              <a:spcBef>
                <a:spcPts val="400"/>
              </a:spcBef>
              <a:spcAft>
                <a:spcPts val="0"/>
              </a:spcAft>
              <a:buClrTx/>
              <a:buSzTx/>
              <a:buFontTx/>
              <a:buNone/>
              <a:tabLst/>
              <a:defRPr/>
            </a:pPr>
            <a:r>
              <a:rPr lang="en-US" sz="1200" dirty="0">
                <a:effectLst/>
                <a:latin typeface="+mn-lt"/>
                <a:ea typeface="+mn-ea"/>
                <a:cs typeface="+mn-cs"/>
                <a:sym typeface="Calibri"/>
              </a:rPr>
              <a:t>In the following sections, we'll explain these phases and the corresponding Microsoft tooling and products in more detail. </a:t>
            </a:r>
            <a:endParaRPr lang="en-US" dirty="0"/>
          </a:p>
        </p:txBody>
      </p:sp>
      <p:sp>
        <p:nvSpPr>
          <p:cNvPr id="4" name="Slide Number Placeholder 3"/>
          <p:cNvSpPr>
            <a:spLocks noGrp="1"/>
          </p:cNvSpPr>
          <p:nvPr>
            <p:ph type="sldNum" sz="quarter" idx="10"/>
          </p:nvPr>
        </p:nvSpPr>
        <p:spPr/>
        <p:txBody>
          <a:bodyPr/>
          <a:lstStyle/>
          <a:p>
            <a:fld id="{12A4362B-BD4E-D348-8908-3CB0A94D8E66}" type="slidenum">
              <a:rPr lang="en-US" smtClean="0"/>
              <a:t>6</a:t>
            </a:fld>
            <a:endParaRPr lang="en-US"/>
          </a:p>
        </p:txBody>
      </p:sp>
    </p:spTree>
    <p:extLst>
      <p:ext uri="{BB962C8B-B14F-4D97-AF65-F5344CB8AC3E}">
        <p14:creationId xmlns:p14="http://schemas.microsoft.com/office/powerpoint/2010/main" val="3489137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err="1"/>
              <a:t>We’ve</a:t>
            </a:r>
            <a:r>
              <a:rPr lang="es-ES_tradnl" dirty="0"/>
              <a:t> </a:t>
            </a:r>
            <a:r>
              <a:rPr lang="es-ES_tradnl" dirty="0" err="1"/>
              <a:t>seen</a:t>
            </a:r>
            <a:r>
              <a:rPr lang="es-ES_tradnl" dirty="0"/>
              <a:t> </a:t>
            </a:r>
            <a:r>
              <a:rPr lang="es-ES_tradnl" dirty="0" err="1"/>
              <a:t>this</a:t>
            </a:r>
            <a:r>
              <a:rPr lang="es-ES_tradnl" dirty="0"/>
              <a:t> </a:t>
            </a:r>
            <a:r>
              <a:rPr lang="es-ES_tradnl" dirty="0" err="1"/>
              <a:t>structure</a:t>
            </a:r>
            <a:r>
              <a:rPr lang="es-ES_tradnl" dirty="0"/>
              <a:t> </a:t>
            </a:r>
            <a:r>
              <a:rPr lang="es-ES_tradnl" dirty="0" err="1"/>
              <a:t>based</a:t>
            </a:r>
            <a:r>
              <a:rPr lang="es-ES_tradnl" dirty="0"/>
              <a:t>  </a:t>
            </a:r>
            <a:r>
              <a:rPr lang="es-ES_tradnl" dirty="0" err="1"/>
              <a:t>on</a:t>
            </a:r>
            <a:r>
              <a:rPr lang="es-ES_tradnl" dirty="0"/>
              <a:t> SCRUM, in </a:t>
            </a:r>
            <a:r>
              <a:rPr lang="es-ES_tradnl" dirty="0" err="1"/>
              <a:t>Azure</a:t>
            </a:r>
            <a:r>
              <a:rPr lang="es-ES_tradnl" dirty="0"/>
              <a:t> </a:t>
            </a:r>
            <a:r>
              <a:rPr lang="es-ES_tradnl" dirty="0" err="1"/>
              <a:t>DevOps</a:t>
            </a:r>
            <a:r>
              <a:rPr lang="es-ES_tradnl" dirty="0"/>
              <a:t> </a:t>
            </a:r>
            <a:r>
              <a:rPr lang="es-ES_tradnl" dirty="0" err="1"/>
              <a:t>the</a:t>
            </a:r>
            <a:r>
              <a:rPr lang="es-ES_tradnl" dirty="0"/>
              <a:t> </a:t>
            </a:r>
            <a:r>
              <a:rPr lang="es-ES_tradnl" dirty="0" err="1"/>
              <a:t>implementation</a:t>
            </a:r>
            <a:r>
              <a:rPr lang="es-ES_tradnl" dirty="0"/>
              <a:t> of </a:t>
            </a:r>
            <a:r>
              <a:rPr lang="es-ES_tradnl" dirty="0" err="1"/>
              <a:t>the</a:t>
            </a:r>
            <a:r>
              <a:rPr lang="es-ES_tradnl" dirty="0"/>
              <a:t> </a:t>
            </a:r>
            <a:r>
              <a:rPr lang="es-ES_tradnl" dirty="0" err="1"/>
              <a:t>process</a:t>
            </a:r>
            <a:r>
              <a:rPr lang="es-ES_tradnl" dirty="0"/>
              <a:t> comes </a:t>
            </a:r>
            <a:r>
              <a:rPr lang="es-ES_tradnl" dirty="0" err="1"/>
              <a:t>starting</a:t>
            </a:r>
            <a:r>
              <a:rPr lang="es-ES_tradnl" dirty="0"/>
              <a:t> </a:t>
            </a:r>
            <a:r>
              <a:rPr lang="es-ES_tradnl" dirty="0" err="1"/>
              <a:t>from</a:t>
            </a:r>
            <a:r>
              <a:rPr lang="es-ES_tradnl" dirty="0"/>
              <a:t> </a:t>
            </a:r>
            <a:r>
              <a:rPr lang="es-ES_tradnl" dirty="0" err="1"/>
              <a:t>backlog</a:t>
            </a:r>
            <a:r>
              <a:rPr lang="es-ES_tradnl" dirty="0"/>
              <a:t> to</a:t>
            </a:r>
          </a:p>
          <a:p>
            <a:endParaRPr lang="es-ES_tradnl" dirty="0"/>
          </a:p>
          <a:p>
            <a:r>
              <a:rPr lang="es-ES_tradnl" dirty="0" err="1"/>
              <a:t>Azure</a:t>
            </a:r>
            <a:r>
              <a:rPr lang="es-ES_tradnl" dirty="0"/>
              <a:t> </a:t>
            </a:r>
            <a:r>
              <a:rPr lang="es-ES_tradnl" dirty="0" err="1"/>
              <a:t>Dev</a:t>
            </a:r>
            <a:r>
              <a:rPr lang="es-ES_tradnl" dirty="0"/>
              <a:t> </a:t>
            </a:r>
            <a:r>
              <a:rPr lang="es-ES_tradnl" dirty="0" err="1"/>
              <a:t>Ops</a:t>
            </a:r>
            <a:r>
              <a:rPr lang="es-ES_tradnl" dirty="0"/>
              <a:t> </a:t>
            </a:r>
            <a:r>
              <a:rPr lang="es-ES_tradnl" dirty="0" err="1"/>
              <a:t>allows</a:t>
            </a:r>
            <a:r>
              <a:rPr lang="es-ES_tradnl" dirty="0"/>
              <a:t> </a:t>
            </a:r>
            <a:r>
              <a:rPr lang="es-ES_tradnl" dirty="0" err="1"/>
              <a:t>us</a:t>
            </a:r>
            <a:r>
              <a:rPr lang="es-ES_tradnl" dirty="0"/>
              <a:t> to </a:t>
            </a:r>
            <a:r>
              <a:rPr lang="es-ES_tradnl" dirty="0" err="1"/>
              <a:t>manage</a:t>
            </a:r>
            <a:r>
              <a:rPr lang="es-ES_tradnl" dirty="0"/>
              <a:t> </a:t>
            </a:r>
            <a:r>
              <a:rPr lang="es-ES_tradnl" dirty="0" err="1"/>
              <a:t>the</a:t>
            </a:r>
            <a:r>
              <a:rPr lang="es-ES_tradnl" dirty="0"/>
              <a:t> US to </a:t>
            </a:r>
            <a:r>
              <a:rPr lang="es-ES_tradnl" dirty="0" err="1"/>
              <a:t>manage</a:t>
            </a:r>
            <a:r>
              <a:rPr lang="es-ES_tradnl" dirty="0"/>
              <a:t> </a:t>
            </a:r>
            <a:r>
              <a:rPr lang="es-ES_tradnl" dirty="0" err="1"/>
              <a:t>the</a:t>
            </a:r>
            <a:r>
              <a:rPr lang="es-ES_tradnl" dirty="0"/>
              <a:t> </a:t>
            </a:r>
            <a:r>
              <a:rPr lang="es-ES_tradnl" dirty="0" err="1"/>
              <a:t>tasks</a:t>
            </a:r>
            <a:endParaRPr lang="es-ES_tradnl" dirty="0"/>
          </a:p>
          <a:p>
            <a:r>
              <a:rPr lang="es-ES_tradnl" dirty="0" err="1"/>
              <a:t>Assign</a:t>
            </a:r>
            <a:r>
              <a:rPr lang="es-ES_tradnl" dirty="0"/>
              <a:t> </a:t>
            </a:r>
            <a:r>
              <a:rPr lang="es-ES_tradnl" dirty="0" err="1"/>
              <a:t>the</a:t>
            </a:r>
            <a:r>
              <a:rPr lang="es-ES_tradnl" dirty="0"/>
              <a:t> </a:t>
            </a:r>
            <a:r>
              <a:rPr lang="es-ES_tradnl" dirty="0" err="1"/>
              <a:t>workflow</a:t>
            </a:r>
            <a:r>
              <a:rPr lang="es-ES_tradnl" dirty="0"/>
              <a:t>, </a:t>
            </a:r>
            <a:r>
              <a:rPr lang="es-ES_tradnl" dirty="0" err="1"/>
              <a:t>managing</a:t>
            </a:r>
            <a:r>
              <a:rPr lang="es-ES_tradnl" dirty="0"/>
              <a:t> </a:t>
            </a:r>
            <a:r>
              <a:rPr lang="es-ES_tradnl" dirty="0" err="1"/>
              <a:t>the</a:t>
            </a:r>
            <a:r>
              <a:rPr lang="es-ES_tradnl" dirty="0"/>
              <a:t> </a:t>
            </a:r>
            <a:r>
              <a:rPr lang="en-US" sz="1200" b="0" i="0" u="none" strike="noStrike" dirty="0">
                <a:effectLst/>
                <a:latin typeface="+mn-lt"/>
                <a:ea typeface="+mn-ea"/>
                <a:cs typeface="+mn-cs"/>
                <a:sym typeface="Calibri"/>
              </a:rPr>
              <a:t>Backlog</a:t>
            </a:r>
            <a:r>
              <a:rPr lang="es-ES_tradnl" dirty="0"/>
              <a:t> </a:t>
            </a:r>
          </a:p>
          <a:p>
            <a:r>
              <a:rPr lang="en-US" sz="1200" b="0" i="0" u="none" strike="noStrike" dirty="0">
                <a:effectLst/>
                <a:latin typeface="+mn-lt"/>
                <a:ea typeface="+mn-ea"/>
                <a:cs typeface="+mn-cs"/>
                <a:sym typeface="Calibri"/>
              </a:rPr>
              <a:t>US - Categorization - Scrum poker estimation </a:t>
            </a:r>
          </a:p>
          <a:p>
            <a:r>
              <a:rPr lang="en-US" sz="1200" b="0" i="0" u="none" strike="noStrike" dirty="0">
                <a:effectLst/>
                <a:latin typeface="+mn-lt"/>
                <a:ea typeface="+mn-ea"/>
                <a:cs typeface="+mn-cs"/>
                <a:sym typeface="Calibri"/>
              </a:rPr>
              <a:t>-Story points - </a:t>
            </a:r>
            <a:r>
              <a:rPr lang="en-US" sz="1200" b="0" i="0" u="none" strike="noStrike" dirty="0" err="1">
                <a:effectLst/>
                <a:latin typeface="+mn-lt"/>
                <a:ea typeface="+mn-ea"/>
                <a:cs typeface="+mn-cs"/>
                <a:sym typeface="Calibri"/>
              </a:rPr>
              <a:t>FIbonnacci</a:t>
            </a:r>
            <a:endParaRPr lang="en-US" sz="1200" b="0" i="0" u="none" strike="noStrike" dirty="0">
              <a:effectLst/>
              <a:latin typeface="+mn-lt"/>
              <a:ea typeface="+mn-ea"/>
              <a:cs typeface="+mn-cs"/>
              <a:sym typeface="Calibri"/>
            </a:endParaRPr>
          </a:p>
          <a:p>
            <a:r>
              <a:rPr lang="en-US" sz="1200" b="0" i="0" u="none" strike="noStrike" dirty="0">
                <a:effectLst/>
                <a:latin typeface="+mn-lt"/>
                <a:ea typeface="+mn-ea"/>
                <a:cs typeface="+mn-cs"/>
                <a:sym typeface="Calibri"/>
              </a:rPr>
              <a:t>Pros / Cons</a:t>
            </a:r>
            <a:br>
              <a:rPr lang="en-US" sz="1200" b="0" i="0" u="none" strike="noStrike" dirty="0">
                <a:effectLst/>
                <a:latin typeface="+mn-lt"/>
                <a:ea typeface="+mn-ea"/>
                <a:cs typeface="+mn-cs"/>
                <a:sym typeface="Calibri"/>
              </a:rPr>
            </a:br>
            <a:br>
              <a:rPr lang="en-US" sz="1200" b="0" i="0" u="none" strike="noStrike" dirty="0">
                <a:effectLst/>
                <a:latin typeface="+mn-lt"/>
                <a:ea typeface="+mn-ea"/>
                <a:cs typeface="+mn-cs"/>
                <a:sym typeface="Calibri"/>
              </a:rPr>
            </a:br>
            <a:endParaRPr lang="en-US" sz="1200" b="0" i="0" u="none" strike="noStrike" dirty="0">
              <a:effectLst/>
              <a:latin typeface="+mn-lt"/>
              <a:ea typeface="+mn-ea"/>
              <a:cs typeface="+mn-cs"/>
              <a:sym typeface="Calibri"/>
            </a:endParaRPr>
          </a:p>
          <a:p>
            <a:br>
              <a:rPr lang="en-US" dirty="0"/>
            </a:br>
            <a:r>
              <a:rPr lang="es-ES_tradnl" dirty="0"/>
              <a:t> </a:t>
            </a:r>
          </a:p>
        </p:txBody>
      </p:sp>
    </p:spTree>
    <p:extLst>
      <p:ext uri="{BB962C8B-B14F-4D97-AF65-F5344CB8AC3E}">
        <p14:creationId xmlns:p14="http://schemas.microsoft.com/office/powerpoint/2010/main" val="1459787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US" sz="1200" dirty="0">
                <a:effectLst/>
                <a:latin typeface="+mn-lt"/>
                <a:ea typeface="+mn-ea"/>
                <a:cs typeface="+mn-cs"/>
                <a:sym typeface="Calibri"/>
              </a:rPr>
              <a:t>To build and deploy your code using Azure Pipelines, you need at least one agent. An agent is a service that runs the jobs defined in your pipeline. The execution of these jobs can occur directly on the agent's host machine or in containers. </a:t>
            </a:r>
            <a:endParaRPr lang="en-US" dirty="0"/>
          </a:p>
          <a:p>
            <a:endParaRPr lang="en-US" dirty="0"/>
          </a:p>
        </p:txBody>
      </p:sp>
    </p:spTree>
    <p:extLst>
      <p:ext uri="{BB962C8B-B14F-4D97-AF65-F5344CB8AC3E}">
        <p14:creationId xmlns:p14="http://schemas.microsoft.com/office/powerpoint/2010/main" val="4132276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A7608D-CC5C-2946-B1A5-0D2A7106ED3D}" type="slidenum">
              <a:rPr lang="en-US" smtClean="0"/>
              <a:t>13</a:t>
            </a:fld>
            <a:endParaRPr lang="en-US"/>
          </a:p>
        </p:txBody>
      </p:sp>
    </p:spTree>
    <p:extLst>
      <p:ext uri="{BB962C8B-B14F-4D97-AF65-F5344CB8AC3E}">
        <p14:creationId xmlns:p14="http://schemas.microsoft.com/office/powerpoint/2010/main" val="3789380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effectLst/>
                <a:latin typeface="+mn-lt"/>
                <a:ea typeface="+mn-ea"/>
                <a:cs typeface="+mn-cs"/>
                <a:sym typeface="Calibri"/>
              </a:rPr>
              <a:t>It's platform and language independent, which means you can build code on every platform using the code base you want. </a:t>
            </a:r>
          </a:p>
          <a:p>
            <a:r>
              <a:rPr lang="en-US" sz="1200" dirty="0">
                <a:effectLst/>
                <a:latin typeface="+mn-lt"/>
                <a:ea typeface="+mn-ea"/>
                <a:cs typeface="+mn-cs"/>
                <a:sym typeface="Calibri"/>
              </a:rPr>
              <a:t>It can be integrated with different types of repositories (Azure Repos, GitHub, GitHub Enterprise, </a:t>
            </a:r>
            <a:r>
              <a:rPr lang="en-US" sz="1200" dirty="0" err="1">
                <a:effectLst/>
                <a:latin typeface="+mn-lt"/>
                <a:ea typeface="+mn-ea"/>
                <a:cs typeface="+mn-cs"/>
                <a:sym typeface="Calibri"/>
              </a:rPr>
              <a:t>BitBucket</a:t>
            </a:r>
            <a:r>
              <a:rPr lang="en-US" sz="1200" dirty="0">
                <a:effectLst/>
                <a:latin typeface="+mn-lt"/>
                <a:ea typeface="+mn-ea"/>
                <a:cs typeface="+mn-cs"/>
                <a:sym typeface="Calibri"/>
              </a:rPr>
              <a:t>, and so on). </a:t>
            </a:r>
          </a:p>
          <a:p>
            <a:r>
              <a:rPr lang="en-US" sz="1200" dirty="0">
                <a:effectLst/>
                <a:latin typeface="+mn-lt"/>
                <a:ea typeface="+mn-ea"/>
                <a:cs typeface="+mn-cs"/>
                <a:sym typeface="Calibri"/>
              </a:rPr>
              <a:t>Lots of extensions (standard and community-driven) are available for building your code and for handling custom tasks. </a:t>
            </a:r>
          </a:p>
          <a:p>
            <a:r>
              <a:rPr lang="en-US" sz="1200" dirty="0">
                <a:effectLst/>
                <a:latin typeface="+mn-lt"/>
                <a:ea typeface="+mn-ea"/>
                <a:cs typeface="+mn-cs"/>
                <a:sym typeface="Calibri"/>
              </a:rPr>
              <a:t>Allows you to deploy your code to different cloud vendors. </a:t>
            </a:r>
          </a:p>
          <a:p>
            <a:r>
              <a:rPr lang="en-US" sz="1200" dirty="0">
                <a:effectLst/>
                <a:latin typeface="+mn-lt"/>
                <a:ea typeface="+mn-ea"/>
                <a:cs typeface="+mn-cs"/>
                <a:sym typeface="Calibri"/>
              </a:rPr>
              <a:t>You can work with containerized applications such as Docker, Azure Container Registry, or Kubernetes. </a:t>
            </a:r>
          </a:p>
          <a:p>
            <a:endParaRPr lang="en-US" dirty="0"/>
          </a:p>
        </p:txBody>
      </p:sp>
    </p:spTree>
    <p:extLst>
      <p:ext uri="{BB962C8B-B14F-4D97-AF65-F5344CB8AC3E}">
        <p14:creationId xmlns:p14="http://schemas.microsoft.com/office/powerpoint/2010/main" val="1635848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build in DevOps we need to work  in </a:t>
            </a:r>
            <a:r>
              <a:rPr lang="en-US" dirty="0" err="1"/>
              <a:t>IaC</a:t>
            </a:r>
            <a:r>
              <a:rPr lang="en-US" dirty="0"/>
              <a:t> model therefor we need a language capable to manage or handle the infrastructure.</a:t>
            </a:r>
          </a:p>
          <a:p>
            <a:r>
              <a:rPr lang="en-US" dirty="0"/>
              <a:t>So we need a declarative code to manage, and that is YAML.</a:t>
            </a:r>
          </a:p>
          <a:p>
            <a:endParaRPr lang="en-US" dirty="0"/>
          </a:p>
          <a:p>
            <a:r>
              <a:rPr lang="en-US" dirty="0"/>
              <a:t>So what can we do with it?</a:t>
            </a:r>
          </a:p>
          <a:p>
            <a:endParaRPr lang="en-US" dirty="0"/>
          </a:p>
        </p:txBody>
      </p:sp>
    </p:spTree>
    <p:extLst>
      <p:ext uri="{BB962C8B-B14F-4D97-AF65-F5344CB8AC3E}">
        <p14:creationId xmlns:p14="http://schemas.microsoft.com/office/powerpoint/2010/main" val="3587792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Migrations</a:t>
            </a:r>
            <a:endParaRPr lang="en-US" dirty="0"/>
          </a:p>
          <a:p>
            <a:r>
              <a:rPr lang="en-US" sz="1200" b="0" i="0" u="none" strike="noStrike" kern="1200" dirty="0">
                <a:solidFill>
                  <a:schemeClr val="tx1"/>
                </a:solidFill>
                <a:effectLst/>
                <a:latin typeface="+mn-lt"/>
                <a:ea typeface="+mn-ea"/>
                <a:cs typeface="+mn-cs"/>
              </a:rPr>
              <a:t>where you have the complete definition and every time a new PR this has the complete control of the entire database code.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 this is what we now have to control, to actually have a solid version in the migration code.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since we work with different teammates for the data team we must control what other say a junior </a:t>
            </a:r>
            <a:r>
              <a:rPr lang="en-US" sz="1200" b="0" i="0" u="none" strike="noStrike" kern="1200" dirty="0" err="1">
                <a:solidFill>
                  <a:schemeClr val="tx1"/>
                </a:solidFill>
                <a:effectLst/>
                <a:latin typeface="+mn-lt"/>
                <a:ea typeface="+mn-ea"/>
                <a:cs typeface="+mn-cs"/>
              </a:rPr>
              <a:t>sql</a:t>
            </a:r>
            <a:r>
              <a:rPr lang="en-US" sz="1200" b="0" i="0" u="none" strike="noStrike" kern="1200" dirty="0">
                <a:solidFill>
                  <a:schemeClr val="tx1"/>
                </a:solidFill>
                <a:effectLst/>
                <a:latin typeface="+mn-lt"/>
                <a:ea typeface="+mn-ea"/>
                <a:cs typeface="+mn-cs"/>
              </a:rPr>
              <a:t> dev might do.</a:t>
            </a:r>
          </a:p>
          <a:p>
            <a:endParaRPr lang="en-US" sz="1200" b="0" i="0" u="none" strike="noStrike" kern="1200" dirty="0">
              <a:solidFill>
                <a:schemeClr val="tx1"/>
              </a:solidFill>
              <a:effectLst/>
              <a:latin typeface="+mn-lt"/>
              <a:ea typeface="+mn-ea"/>
              <a:cs typeface="+mn-cs"/>
            </a:endParaRPr>
          </a:p>
          <a:p>
            <a:r>
              <a:rPr lang="en-US" dirty="0"/>
              <a:t>Change report verification instead of looking to ALL THE CODE</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Code analysis Rules – run a code analysis as part of a pipeline to catch best practices, deprecated syntax, malformed SQL structure, SELECT * or naming convention defined by the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Suppose you have a SQL junior dev or a new dev you need to instruct him how your team works or you need that this gets as a standardized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C4A7608D-CC5C-2946-B1A5-0D2A7106ED3D}" type="slidenum">
              <a:rPr lang="en-US" smtClean="0"/>
              <a:t>18</a:t>
            </a:fld>
            <a:endParaRPr lang="en-US"/>
          </a:p>
        </p:txBody>
      </p:sp>
    </p:spTree>
    <p:extLst>
      <p:ext uri="{BB962C8B-B14F-4D97-AF65-F5344CB8AC3E}">
        <p14:creationId xmlns:p14="http://schemas.microsoft.com/office/powerpoint/2010/main" val="904555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8.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1322474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785286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119406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237830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137139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343316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0932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840901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1443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4E77-E045-F94B-AFAA-C613DF5B9F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940774-1475-B54D-9547-560EA30D15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E637FC-E3C3-DD4B-A7B2-2BD331C02B03}"/>
              </a:ext>
            </a:extLst>
          </p:cNvPr>
          <p:cNvSpPr>
            <a:spLocks noGrp="1"/>
          </p:cNvSpPr>
          <p:nvPr>
            <p:ph type="dt" sz="half" idx="10"/>
          </p:nvPr>
        </p:nvSpPr>
        <p:spPr/>
        <p:txBody>
          <a:bodyPr/>
          <a:lstStyle/>
          <a:p>
            <a:fld id="{5C5753EA-97E3-754C-8082-B0C27F3C1DB3}" type="datetimeFigureOut">
              <a:rPr lang="en-US" smtClean="0"/>
              <a:t>2/28/23</a:t>
            </a:fld>
            <a:endParaRPr lang="en-US"/>
          </a:p>
        </p:txBody>
      </p:sp>
      <p:sp>
        <p:nvSpPr>
          <p:cNvPr id="5" name="Footer Placeholder 4">
            <a:extLst>
              <a:ext uri="{FF2B5EF4-FFF2-40B4-BE49-F238E27FC236}">
                <a16:creationId xmlns:a16="http://schemas.microsoft.com/office/drawing/2014/main" id="{C000F68E-44DC-BB4C-A523-D9287B46C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767E4-6957-8942-BD19-5A44C9EC1546}"/>
              </a:ext>
            </a:extLst>
          </p:cNvPr>
          <p:cNvSpPr>
            <a:spLocks noGrp="1"/>
          </p:cNvSpPr>
          <p:nvPr>
            <p:ph type="sldNum" sz="quarter" idx="12"/>
          </p:nvPr>
        </p:nvSpPr>
        <p:spPr/>
        <p:txBody>
          <a:bodyPr/>
          <a:lstStyle/>
          <a:p>
            <a:fld id="{FB562707-18DF-374B-99B5-B5264617F75E}" type="slidenum">
              <a:rPr lang="en-US" smtClean="0"/>
              <a:t>‹#›</a:t>
            </a:fld>
            <a:endParaRPr lang="en-US"/>
          </a:p>
        </p:txBody>
      </p:sp>
    </p:spTree>
    <p:extLst>
      <p:ext uri="{BB962C8B-B14F-4D97-AF65-F5344CB8AC3E}">
        <p14:creationId xmlns:p14="http://schemas.microsoft.com/office/powerpoint/2010/main" val="1046363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Speaker bio">
    <p:bg>
      <p:bgPr>
        <a:solidFill>
          <a:srgbClr val="FFFFFF"/>
        </a:solidFill>
        <a:effectLst/>
      </p:bgPr>
    </p:bg>
    <p:spTree>
      <p:nvGrpSpPr>
        <p:cNvPr id="1" name=""/>
        <p:cNvGrpSpPr/>
        <p:nvPr/>
      </p:nvGrpSpPr>
      <p:grpSpPr>
        <a:xfrm>
          <a:off x="0" y="0"/>
          <a:ext cx="0" cy="0"/>
          <a:chOff x="0" y="0"/>
          <a:chExt cx="0" cy="0"/>
        </a:xfrm>
      </p:grpSpPr>
      <p:pic>
        <p:nvPicPr>
          <p:cNvPr id="43" name="Picture 12" descr="Picture 12"/>
          <p:cNvPicPr>
            <a:picLocks noChangeAspect="1"/>
          </p:cNvPicPr>
          <p:nvPr/>
        </p:nvPicPr>
        <p:blipFill>
          <a:blip r:embed="rId2">
            <a:extLst/>
          </a:blip>
          <a:stretch>
            <a:fillRect/>
          </a:stretch>
        </p:blipFill>
        <p:spPr>
          <a:xfrm>
            <a:off x="0" y="6791325"/>
            <a:ext cx="12192000" cy="66675"/>
          </a:xfrm>
          <a:prstGeom prst="rect">
            <a:avLst/>
          </a:prstGeom>
          <a:ln w="12700">
            <a:miter lim="400000"/>
          </a:ln>
        </p:spPr>
      </p:pic>
      <p:sp>
        <p:nvSpPr>
          <p:cNvPr id="44" name="FirstName"/>
          <p:cNvSpPr txBox="1">
            <a:spLocks noGrp="1"/>
          </p:cNvSpPr>
          <p:nvPr>
            <p:ph type="title" hasCustomPrompt="1"/>
          </p:nvPr>
        </p:nvSpPr>
        <p:spPr>
          <a:xfrm>
            <a:off x="424540" y="451274"/>
            <a:ext cx="6137625" cy="711882"/>
          </a:xfrm>
          <a:prstGeom prst="rect">
            <a:avLst/>
          </a:prstGeom>
        </p:spPr>
        <p:txBody>
          <a:bodyPr/>
          <a:lstStyle>
            <a:lvl1pPr>
              <a:defRPr sz="6000"/>
            </a:lvl1pPr>
          </a:lstStyle>
          <a:p>
            <a:r>
              <a:t>FirstName</a:t>
            </a:r>
          </a:p>
        </p:txBody>
      </p:sp>
      <p:sp>
        <p:nvSpPr>
          <p:cNvPr id="45" name="Body Level One…"/>
          <p:cNvSpPr txBox="1">
            <a:spLocks noGrp="1"/>
          </p:cNvSpPr>
          <p:nvPr>
            <p:ph type="body" sz="quarter" idx="1" hasCustomPrompt="1"/>
          </p:nvPr>
        </p:nvSpPr>
        <p:spPr>
          <a:xfrm>
            <a:off x="424542" y="2560816"/>
            <a:ext cx="6035253" cy="647787"/>
          </a:xfrm>
          <a:prstGeom prst="rect">
            <a:avLst/>
          </a:prstGeom>
        </p:spPr>
        <p:txBody>
          <a:bodyPr/>
          <a:lstStyle>
            <a:lvl1pPr marL="0" indent="0">
              <a:lnSpc>
                <a:spcPct val="100000"/>
              </a:lnSpc>
              <a:buClrTx/>
              <a:buSzTx/>
              <a:buFontTx/>
              <a:buNone/>
              <a:defRPr sz="3600" b="1">
                <a:latin typeface="IBM Plex Sans SemiBold"/>
                <a:ea typeface="IBM Plex Sans SemiBold"/>
                <a:cs typeface="IBM Plex Sans SemiBold"/>
                <a:sym typeface="IBM Plex Sans SemiBold"/>
              </a:defRPr>
            </a:lvl1pPr>
            <a:lvl2pPr marL="1045028" indent="-587828">
              <a:lnSpc>
                <a:spcPct val="100000"/>
              </a:lnSpc>
              <a:buClrTx/>
              <a:buFontTx/>
              <a:defRPr sz="3600" b="1">
                <a:latin typeface="IBM Plex Sans SemiBold"/>
                <a:ea typeface="IBM Plex Sans SemiBold"/>
                <a:cs typeface="IBM Plex Sans SemiBold"/>
                <a:sym typeface="IBM Plex Sans SemiBold"/>
              </a:defRPr>
            </a:lvl2pPr>
            <a:lvl3pPr marL="1428750" indent="-514350">
              <a:lnSpc>
                <a:spcPct val="100000"/>
              </a:lnSpc>
              <a:buClrTx/>
              <a:buFontTx/>
              <a:defRPr sz="3600" b="1">
                <a:latin typeface="IBM Plex Sans SemiBold"/>
                <a:ea typeface="IBM Plex Sans SemiBold"/>
                <a:cs typeface="IBM Plex Sans SemiBold"/>
                <a:sym typeface="IBM Plex Sans SemiBold"/>
              </a:defRPr>
            </a:lvl3pPr>
            <a:lvl4pPr marL="1828800" indent="-457200">
              <a:lnSpc>
                <a:spcPct val="100000"/>
              </a:lnSpc>
              <a:buClrTx/>
              <a:buFontTx/>
              <a:defRPr sz="3600" b="1">
                <a:latin typeface="IBM Plex Sans SemiBold"/>
                <a:ea typeface="IBM Plex Sans SemiBold"/>
                <a:cs typeface="IBM Plex Sans SemiBold"/>
                <a:sym typeface="IBM Plex Sans SemiBold"/>
              </a:defRPr>
            </a:lvl4pPr>
            <a:lvl5pPr marL="2286000" indent="-457200">
              <a:lnSpc>
                <a:spcPct val="100000"/>
              </a:lnSpc>
              <a:buClrTx/>
              <a:buFontTx/>
              <a:defRPr sz="3600" b="1">
                <a:latin typeface="IBM Plex Sans SemiBold"/>
                <a:ea typeface="IBM Plex Sans SemiBold"/>
                <a:cs typeface="IBM Plex Sans SemiBold"/>
                <a:sym typeface="IBM Plex Sans SemiBold"/>
              </a:defRPr>
            </a:lvl5pPr>
          </a:lstStyle>
          <a:p>
            <a:r>
              <a:t>Job title</a:t>
            </a:r>
          </a:p>
          <a:p>
            <a:pPr lvl="1"/>
            <a:endParaRPr/>
          </a:p>
          <a:p>
            <a:pPr lvl="2"/>
            <a:endParaRPr/>
          </a:p>
          <a:p>
            <a:pPr lvl="3"/>
            <a:endParaRPr/>
          </a:p>
          <a:p>
            <a:pPr lvl="4"/>
            <a:endParaRPr/>
          </a:p>
        </p:txBody>
      </p:sp>
      <p:sp>
        <p:nvSpPr>
          <p:cNvPr id="46" name="Picture Placeholder 2"/>
          <p:cNvSpPr>
            <a:spLocks noGrp="1"/>
          </p:cNvSpPr>
          <p:nvPr>
            <p:ph type="pic" sz="quarter" idx="21"/>
          </p:nvPr>
        </p:nvSpPr>
        <p:spPr>
          <a:xfrm>
            <a:off x="6702438" y="378547"/>
            <a:ext cx="1685407" cy="1685406"/>
          </a:xfrm>
          <a:prstGeom prst="rect">
            <a:avLst/>
          </a:prstGeom>
        </p:spPr>
        <p:txBody>
          <a:bodyPr lIns="91439" rIns="91439">
            <a:noAutofit/>
          </a:bodyPr>
          <a:lstStyle/>
          <a:p>
            <a:endParaRPr/>
          </a:p>
        </p:txBody>
      </p:sp>
      <p:pic>
        <p:nvPicPr>
          <p:cNvPr id="47" name="Picture 11" descr="Picture 11"/>
          <p:cNvPicPr>
            <a:picLocks noChangeAspect="1"/>
          </p:cNvPicPr>
          <p:nvPr/>
        </p:nvPicPr>
        <p:blipFill>
          <a:blip r:embed="rId3">
            <a:extLst/>
          </a:blip>
          <a:stretch>
            <a:fillRect/>
          </a:stretch>
        </p:blipFill>
        <p:spPr>
          <a:xfrm>
            <a:off x="9807182" y="6070600"/>
            <a:ext cx="2155344" cy="540215"/>
          </a:xfrm>
          <a:prstGeom prst="rect">
            <a:avLst/>
          </a:prstGeom>
          <a:ln w="12700">
            <a:miter lim="400000"/>
          </a:ln>
        </p:spPr>
      </p:pic>
      <p:sp>
        <p:nvSpPr>
          <p:cNvPr id="48" name="Text Placeholder 41"/>
          <p:cNvSpPr>
            <a:spLocks noGrp="1"/>
          </p:cNvSpPr>
          <p:nvPr>
            <p:ph type="body" sz="quarter" idx="22" hasCustomPrompt="1"/>
          </p:nvPr>
        </p:nvSpPr>
        <p:spPr>
          <a:xfrm>
            <a:off x="424540" y="1168023"/>
            <a:ext cx="6137626" cy="711883"/>
          </a:xfrm>
          <a:prstGeom prst="rect">
            <a:avLst/>
          </a:prstGeom>
        </p:spPr>
        <p:txBody>
          <a:bodyPr/>
          <a:lstStyle>
            <a:lvl1pPr marL="0" indent="0" defTabSz="621791">
              <a:lnSpc>
                <a:spcPct val="90000"/>
              </a:lnSpc>
              <a:spcBef>
                <a:spcPts val="600"/>
              </a:spcBef>
              <a:buClrTx/>
              <a:buSzTx/>
              <a:buFontTx/>
              <a:buNone/>
              <a:defRPr sz="4080" b="1"/>
            </a:lvl1pPr>
          </a:lstStyle>
          <a:p>
            <a:r>
              <a:t>SecondName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894232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1424092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B33D-13CE-C144-A1D4-8982D0EA52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F78F0C-EB58-1843-8F6A-D52CE7E8C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33BFDE-D035-5C43-B1EA-A2946D20A13B}"/>
              </a:ext>
            </a:extLst>
          </p:cNvPr>
          <p:cNvSpPr>
            <a:spLocks noGrp="1"/>
          </p:cNvSpPr>
          <p:nvPr>
            <p:ph type="dt" sz="half" idx="10"/>
          </p:nvPr>
        </p:nvSpPr>
        <p:spPr/>
        <p:txBody>
          <a:bodyPr/>
          <a:lstStyle/>
          <a:p>
            <a:fld id="{3A7441F4-394D-C649-B8D9-D23CF185C884}" type="datetimeFigureOut">
              <a:rPr lang="en-US" smtClean="0"/>
              <a:t>2/28/23</a:t>
            </a:fld>
            <a:endParaRPr lang="en-US"/>
          </a:p>
        </p:txBody>
      </p:sp>
      <p:sp>
        <p:nvSpPr>
          <p:cNvPr id="5" name="Footer Placeholder 4">
            <a:extLst>
              <a:ext uri="{FF2B5EF4-FFF2-40B4-BE49-F238E27FC236}">
                <a16:creationId xmlns:a16="http://schemas.microsoft.com/office/drawing/2014/main" id="{EC099AEA-AF09-9E4F-98F6-57D800AAC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2BF2CB-7A5C-1B46-895B-6E2382417F2D}"/>
              </a:ext>
            </a:extLst>
          </p:cNvPr>
          <p:cNvSpPr>
            <a:spLocks noGrp="1"/>
          </p:cNvSpPr>
          <p:nvPr>
            <p:ph type="sldNum" sz="quarter" idx="12"/>
          </p:nvPr>
        </p:nvSpPr>
        <p:spPr/>
        <p:txBody>
          <a:bodyPr/>
          <a:lstStyle/>
          <a:p>
            <a:fld id="{63C5C984-26BE-0745-AF09-7C8F6E1869C9}" type="slidenum">
              <a:rPr lang="en-US" smtClean="0"/>
              <a:t>‹#›</a:t>
            </a:fld>
            <a:endParaRPr lang="en-US"/>
          </a:p>
        </p:txBody>
      </p:sp>
    </p:spTree>
    <p:extLst>
      <p:ext uri="{BB962C8B-B14F-4D97-AF65-F5344CB8AC3E}">
        <p14:creationId xmlns:p14="http://schemas.microsoft.com/office/powerpoint/2010/main" val="2856605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EFA9-84E5-DC4C-A1BA-D707F2BF1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76DB6B-173D-2142-9541-571A48214C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9A11D-D9DC-F44A-9FA9-BC04A1BE1F0E}"/>
              </a:ext>
            </a:extLst>
          </p:cNvPr>
          <p:cNvSpPr>
            <a:spLocks noGrp="1"/>
          </p:cNvSpPr>
          <p:nvPr>
            <p:ph type="dt" sz="half" idx="10"/>
          </p:nvPr>
        </p:nvSpPr>
        <p:spPr/>
        <p:txBody>
          <a:bodyPr/>
          <a:lstStyle/>
          <a:p>
            <a:fld id="{3A7441F4-394D-C649-B8D9-D23CF185C884}" type="datetimeFigureOut">
              <a:rPr lang="en-US" smtClean="0"/>
              <a:t>2/28/23</a:t>
            </a:fld>
            <a:endParaRPr lang="en-US"/>
          </a:p>
        </p:txBody>
      </p:sp>
      <p:sp>
        <p:nvSpPr>
          <p:cNvPr id="5" name="Footer Placeholder 4">
            <a:extLst>
              <a:ext uri="{FF2B5EF4-FFF2-40B4-BE49-F238E27FC236}">
                <a16:creationId xmlns:a16="http://schemas.microsoft.com/office/drawing/2014/main" id="{7B9CC3EE-F7A9-7C45-9D11-A049AFBE5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E2ED-EE96-8F48-BBF4-FC4EF3B19F62}"/>
              </a:ext>
            </a:extLst>
          </p:cNvPr>
          <p:cNvSpPr>
            <a:spLocks noGrp="1"/>
          </p:cNvSpPr>
          <p:nvPr>
            <p:ph type="sldNum" sz="quarter" idx="12"/>
          </p:nvPr>
        </p:nvSpPr>
        <p:spPr/>
        <p:txBody>
          <a:bodyPr/>
          <a:lstStyle/>
          <a:p>
            <a:fld id="{63C5C984-26BE-0745-AF09-7C8F6E1869C9}" type="slidenum">
              <a:rPr lang="en-US" smtClean="0"/>
              <a:t>‹#›</a:t>
            </a:fld>
            <a:endParaRPr lang="en-US"/>
          </a:p>
        </p:txBody>
      </p:sp>
    </p:spTree>
    <p:extLst>
      <p:ext uri="{BB962C8B-B14F-4D97-AF65-F5344CB8AC3E}">
        <p14:creationId xmlns:p14="http://schemas.microsoft.com/office/powerpoint/2010/main" val="314538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8859-372C-7346-9FFE-E0BB55030E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F78075-010D-D34B-BE95-5A1FDB98D4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2A2E62-2B81-6F43-B987-3291EF83147D}"/>
              </a:ext>
            </a:extLst>
          </p:cNvPr>
          <p:cNvSpPr>
            <a:spLocks noGrp="1"/>
          </p:cNvSpPr>
          <p:nvPr>
            <p:ph type="dt" sz="half" idx="10"/>
          </p:nvPr>
        </p:nvSpPr>
        <p:spPr/>
        <p:txBody>
          <a:bodyPr/>
          <a:lstStyle/>
          <a:p>
            <a:fld id="{3A7441F4-394D-C649-B8D9-D23CF185C884}" type="datetimeFigureOut">
              <a:rPr lang="en-US" smtClean="0"/>
              <a:t>2/28/23</a:t>
            </a:fld>
            <a:endParaRPr lang="en-US"/>
          </a:p>
        </p:txBody>
      </p:sp>
      <p:sp>
        <p:nvSpPr>
          <p:cNvPr id="5" name="Footer Placeholder 4">
            <a:extLst>
              <a:ext uri="{FF2B5EF4-FFF2-40B4-BE49-F238E27FC236}">
                <a16:creationId xmlns:a16="http://schemas.microsoft.com/office/drawing/2014/main" id="{F86DF713-21B6-C34C-8A1D-AC8E4EB77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9B0B3-4033-9C42-9335-84195B7EAAA0}"/>
              </a:ext>
            </a:extLst>
          </p:cNvPr>
          <p:cNvSpPr>
            <a:spLocks noGrp="1"/>
          </p:cNvSpPr>
          <p:nvPr>
            <p:ph type="sldNum" sz="quarter" idx="12"/>
          </p:nvPr>
        </p:nvSpPr>
        <p:spPr/>
        <p:txBody>
          <a:bodyPr/>
          <a:lstStyle/>
          <a:p>
            <a:fld id="{63C5C984-26BE-0745-AF09-7C8F6E1869C9}" type="slidenum">
              <a:rPr lang="en-US" smtClean="0"/>
              <a:t>‹#›</a:t>
            </a:fld>
            <a:endParaRPr lang="en-US"/>
          </a:p>
        </p:txBody>
      </p:sp>
    </p:spTree>
    <p:extLst>
      <p:ext uri="{BB962C8B-B14F-4D97-AF65-F5344CB8AC3E}">
        <p14:creationId xmlns:p14="http://schemas.microsoft.com/office/powerpoint/2010/main" val="21127297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DEB4-89CE-0E4C-A329-0A5496AD5A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2A08B-DB88-FC4F-95BA-74D624FB4D8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149339-BE4F-4C41-9DCA-1D64856AE2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A6DD65-64FF-3B4F-A34E-56F2D8B786BB}"/>
              </a:ext>
            </a:extLst>
          </p:cNvPr>
          <p:cNvSpPr>
            <a:spLocks noGrp="1"/>
          </p:cNvSpPr>
          <p:nvPr>
            <p:ph type="dt" sz="half" idx="10"/>
          </p:nvPr>
        </p:nvSpPr>
        <p:spPr/>
        <p:txBody>
          <a:bodyPr/>
          <a:lstStyle/>
          <a:p>
            <a:fld id="{3A7441F4-394D-C649-B8D9-D23CF185C884}" type="datetimeFigureOut">
              <a:rPr lang="en-US" smtClean="0"/>
              <a:t>2/28/23</a:t>
            </a:fld>
            <a:endParaRPr lang="en-US"/>
          </a:p>
        </p:txBody>
      </p:sp>
      <p:sp>
        <p:nvSpPr>
          <p:cNvPr id="6" name="Footer Placeholder 5">
            <a:extLst>
              <a:ext uri="{FF2B5EF4-FFF2-40B4-BE49-F238E27FC236}">
                <a16:creationId xmlns:a16="http://schemas.microsoft.com/office/drawing/2014/main" id="{5024FE21-8474-2547-BD93-992E6432EB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9EF2D9-A929-BD41-A2C7-26D3AF5CD518}"/>
              </a:ext>
            </a:extLst>
          </p:cNvPr>
          <p:cNvSpPr>
            <a:spLocks noGrp="1"/>
          </p:cNvSpPr>
          <p:nvPr>
            <p:ph type="sldNum" sz="quarter" idx="12"/>
          </p:nvPr>
        </p:nvSpPr>
        <p:spPr/>
        <p:txBody>
          <a:bodyPr/>
          <a:lstStyle/>
          <a:p>
            <a:fld id="{63C5C984-26BE-0745-AF09-7C8F6E1869C9}" type="slidenum">
              <a:rPr lang="en-US" smtClean="0"/>
              <a:t>‹#›</a:t>
            </a:fld>
            <a:endParaRPr lang="en-US"/>
          </a:p>
        </p:txBody>
      </p:sp>
    </p:spTree>
    <p:extLst>
      <p:ext uri="{BB962C8B-B14F-4D97-AF65-F5344CB8AC3E}">
        <p14:creationId xmlns:p14="http://schemas.microsoft.com/office/powerpoint/2010/main" val="2021243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F2D4-3C6B-D041-B7A7-72178727F8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C0CF98-A2AC-5740-94A5-0B29D44A2E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56AFD92-F9B4-6943-A439-236222374F0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11D430-ADE6-1F4A-B6CF-4B0016031F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8DBCCDC-A49B-5B4F-8E15-28D8C6EA771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15A9F-822F-2247-B92C-805563BF930A}"/>
              </a:ext>
            </a:extLst>
          </p:cNvPr>
          <p:cNvSpPr>
            <a:spLocks noGrp="1"/>
          </p:cNvSpPr>
          <p:nvPr>
            <p:ph type="dt" sz="half" idx="10"/>
          </p:nvPr>
        </p:nvSpPr>
        <p:spPr/>
        <p:txBody>
          <a:bodyPr/>
          <a:lstStyle/>
          <a:p>
            <a:fld id="{3A7441F4-394D-C649-B8D9-D23CF185C884}" type="datetimeFigureOut">
              <a:rPr lang="en-US" smtClean="0"/>
              <a:t>2/28/23</a:t>
            </a:fld>
            <a:endParaRPr lang="en-US"/>
          </a:p>
        </p:txBody>
      </p:sp>
      <p:sp>
        <p:nvSpPr>
          <p:cNvPr id="8" name="Footer Placeholder 7">
            <a:extLst>
              <a:ext uri="{FF2B5EF4-FFF2-40B4-BE49-F238E27FC236}">
                <a16:creationId xmlns:a16="http://schemas.microsoft.com/office/drawing/2014/main" id="{8E7D9F89-738C-4E46-85C4-9EA41DC5C5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E9931C-DB7E-2E4D-BB90-D6D5D77472FE}"/>
              </a:ext>
            </a:extLst>
          </p:cNvPr>
          <p:cNvSpPr>
            <a:spLocks noGrp="1"/>
          </p:cNvSpPr>
          <p:nvPr>
            <p:ph type="sldNum" sz="quarter" idx="12"/>
          </p:nvPr>
        </p:nvSpPr>
        <p:spPr/>
        <p:txBody>
          <a:bodyPr/>
          <a:lstStyle/>
          <a:p>
            <a:fld id="{63C5C984-26BE-0745-AF09-7C8F6E1869C9}" type="slidenum">
              <a:rPr lang="en-US" smtClean="0"/>
              <a:t>‹#›</a:t>
            </a:fld>
            <a:endParaRPr lang="en-US"/>
          </a:p>
        </p:txBody>
      </p:sp>
    </p:spTree>
    <p:extLst>
      <p:ext uri="{BB962C8B-B14F-4D97-AF65-F5344CB8AC3E}">
        <p14:creationId xmlns:p14="http://schemas.microsoft.com/office/powerpoint/2010/main" val="3983263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1FAA-0CF7-264C-91AD-1437FC06F6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DD6787-2BB2-414B-B9A8-AF22DBBFAF13}"/>
              </a:ext>
            </a:extLst>
          </p:cNvPr>
          <p:cNvSpPr>
            <a:spLocks noGrp="1"/>
          </p:cNvSpPr>
          <p:nvPr>
            <p:ph type="dt" sz="half" idx="10"/>
          </p:nvPr>
        </p:nvSpPr>
        <p:spPr/>
        <p:txBody>
          <a:bodyPr/>
          <a:lstStyle/>
          <a:p>
            <a:fld id="{3A7441F4-394D-C649-B8D9-D23CF185C884}" type="datetimeFigureOut">
              <a:rPr lang="en-US" smtClean="0"/>
              <a:t>2/28/23</a:t>
            </a:fld>
            <a:endParaRPr lang="en-US"/>
          </a:p>
        </p:txBody>
      </p:sp>
      <p:sp>
        <p:nvSpPr>
          <p:cNvPr id="4" name="Footer Placeholder 3">
            <a:extLst>
              <a:ext uri="{FF2B5EF4-FFF2-40B4-BE49-F238E27FC236}">
                <a16:creationId xmlns:a16="http://schemas.microsoft.com/office/drawing/2014/main" id="{7B2EC7F3-BB51-364D-9891-0E8EE9A711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4015D0-C63C-0947-AA9D-0519FECDD5EB}"/>
              </a:ext>
            </a:extLst>
          </p:cNvPr>
          <p:cNvSpPr>
            <a:spLocks noGrp="1"/>
          </p:cNvSpPr>
          <p:nvPr>
            <p:ph type="sldNum" sz="quarter" idx="12"/>
          </p:nvPr>
        </p:nvSpPr>
        <p:spPr/>
        <p:txBody>
          <a:bodyPr/>
          <a:lstStyle/>
          <a:p>
            <a:fld id="{63C5C984-26BE-0745-AF09-7C8F6E1869C9}" type="slidenum">
              <a:rPr lang="en-US" smtClean="0"/>
              <a:t>‹#›</a:t>
            </a:fld>
            <a:endParaRPr lang="en-US"/>
          </a:p>
        </p:txBody>
      </p:sp>
    </p:spTree>
    <p:extLst>
      <p:ext uri="{BB962C8B-B14F-4D97-AF65-F5344CB8AC3E}">
        <p14:creationId xmlns:p14="http://schemas.microsoft.com/office/powerpoint/2010/main" val="74864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140CC0-90B0-9B47-AB38-C0CADA9A7F64}"/>
              </a:ext>
            </a:extLst>
          </p:cNvPr>
          <p:cNvSpPr>
            <a:spLocks noGrp="1"/>
          </p:cNvSpPr>
          <p:nvPr>
            <p:ph type="dt" sz="half" idx="10"/>
          </p:nvPr>
        </p:nvSpPr>
        <p:spPr/>
        <p:txBody>
          <a:bodyPr/>
          <a:lstStyle/>
          <a:p>
            <a:fld id="{3A7441F4-394D-C649-B8D9-D23CF185C884}" type="datetimeFigureOut">
              <a:rPr lang="en-US" smtClean="0"/>
              <a:t>2/28/23</a:t>
            </a:fld>
            <a:endParaRPr lang="en-US"/>
          </a:p>
        </p:txBody>
      </p:sp>
      <p:sp>
        <p:nvSpPr>
          <p:cNvPr id="3" name="Footer Placeholder 2">
            <a:extLst>
              <a:ext uri="{FF2B5EF4-FFF2-40B4-BE49-F238E27FC236}">
                <a16:creationId xmlns:a16="http://schemas.microsoft.com/office/drawing/2014/main" id="{E9407C6D-B6F4-CE47-967C-F3052ADE21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F13A17-D67E-DE4B-99E5-E582E1A0ADFC}"/>
              </a:ext>
            </a:extLst>
          </p:cNvPr>
          <p:cNvSpPr>
            <a:spLocks noGrp="1"/>
          </p:cNvSpPr>
          <p:nvPr>
            <p:ph type="sldNum" sz="quarter" idx="12"/>
          </p:nvPr>
        </p:nvSpPr>
        <p:spPr/>
        <p:txBody>
          <a:bodyPr/>
          <a:lstStyle/>
          <a:p>
            <a:fld id="{63C5C984-26BE-0745-AF09-7C8F6E1869C9}" type="slidenum">
              <a:rPr lang="en-US" smtClean="0"/>
              <a:t>‹#›</a:t>
            </a:fld>
            <a:endParaRPr lang="en-US"/>
          </a:p>
        </p:txBody>
      </p:sp>
    </p:spTree>
    <p:extLst>
      <p:ext uri="{BB962C8B-B14F-4D97-AF65-F5344CB8AC3E}">
        <p14:creationId xmlns:p14="http://schemas.microsoft.com/office/powerpoint/2010/main" val="2036837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6E15-92E6-9D44-AF38-AF74E915BE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7B6ECB-2B6F-F140-A944-4F87BCD1B8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564C53-4777-B24C-B295-BE7AF4DA4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E1CBB1-CCA3-1D47-ACF6-D41C460B28C2}"/>
              </a:ext>
            </a:extLst>
          </p:cNvPr>
          <p:cNvSpPr>
            <a:spLocks noGrp="1"/>
          </p:cNvSpPr>
          <p:nvPr>
            <p:ph type="dt" sz="half" idx="10"/>
          </p:nvPr>
        </p:nvSpPr>
        <p:spPr/>
        <p:txBody>
          <a:bodyPr/>
          <a:lstStyle/>
          <a:p>
            <a:fld id="{3A7441F4-394D-C649-B8D9-D23CF185C884}" type="datetimeFigureOut">
              <a:rPr lang="en-US" smtClean="0"/>
              <a:t>2/28/23</a:t>
            </a:fld>
            <a:endParaRPr lang="en-US"/>
          </a:p>
        </p:txBody>
      </p:sp>
      <p:sp>
        <p:nvSpPr>
          <p:cNvPr id="6" name="Footer Placeholder 5">
            <a:extLst>
              <a:ext uri="{FF2B5EF4-FFF2-40B4-BE49-F238E27FC236}">
                <a16:creationId xmlns:a16="http://schemas.microsoft.com/office/drawing/2014/main" id="{EC08C338-4695-3B49-881D-AB07E8217D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950F2E-4F19-AC44-97C6-5C944DF26BBA}"/>
              </a:ext>
            </a:extLst>
          </p:cNvPr>
          <p:cNvSpPr>
            <a:spLocks noGrp="1"/>
          </p:cNvSpPr>
          <p:nvPr>
            <p:ph type="sldNum" sz="quarter" idx="12"/>
          </p:nvPr>
        </p:nvSpPr>
        <p:spPr/>
        <p:txBody>
          <a:bodyPr/>
          <a:lstStyle/>
          <a:p>
            <a:fld id="{63C5C984-26BE-0745-AF09-7C8F6E1869C9}" type="slidenum">
              <a:rPr lang="en-US" smtClean="0"/>
              <a:t>‹#›</a:t>
            </a:fld>
            <a:endParaRPr lang="en-US"/>
          </a:p>
        </p:txBody>
      </p:sp>
    </p:spTree>
    <p:extLst>
      <p:ext uri="{BB962C8B-B14F-4D97-AF65-F5344CB8AC3E}">
        <p14:creationId xmlns:p14="http://schemas.microsoft.com/office/powerpoint/2010/main" val="42484813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CBB4-6006-C349-AB08-BFC5D78A4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A8CA19-9B75-974A-9C87-4BE8566CD1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0BA201-D0B5-4D47-8A53-289453849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247DC8-74D0-034A-B5C2-837814330DF4}"/>
              </a:ext>
            </a:extLst>
          </p:cNvPr>
          <p:cNvSpPr>
            <a:spLocks noGrp="1"/>
          </p:cNvSpPr>
          <p:nvPr>
            <p:ph type="dt" sz="half" idx="10"/>
          </p:nvPr>
        </p:nvSpPr>
        <p:spPr/>
        <p:txBody>
          <a:bodyPr/>
          <a:lstStyle/>
          <a:p>
            <a:fld id="{3A7441F4-394D-C649-B8D9-D23CF185C884}" type="datetimeFigureOut">
              <a:rPr lang="en-US" smtClean="0"/>
              <a:t>2/28/23</a:t>
            </a:fld>
            <a:endParaRPr lang="en-US"/>
          </a:p>
        </p:txBody>
      </p:sp>
      <p:sp>
        <p:nvSpPr>
          <p:cNvPr id="6" name="Footer Placeholder 5">
            <a:extLst>
              <a:ext uri="{FF2B5EF4-FFF2-40B4-BE49-F238E27FC236}">
                <a16:creationId xmlns:a16="http://schemas.microsoft.com/office/drawing/2014/main" id="{249BED32-5F4E-7641-80F9-2F6F8DA95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4CB7C6-FEF8-354D-8FC4-3C8F2E13A1FF}"/>
              </a:ext>
            </a:extLst>
          </p:cNvPr>
          <p:cNvSpPr>
            <a:spLocks noGrp="1"/>
          </p:cNvSpPr>
          <p:nvPr>
            <p:ph type="sldNum" sz="quarter" idx="12"/>
          </p:nvPr>
        </p:nvSpPr>
        <p:spPr/>
        <p:txBody>
          <a:bodyPr/>
          <a:lstStyle/>
          <a:p>
            <a:fld id="{63C5C984-26BE-0745-AF09-7C8F6E1869C9}" type="slidenum">
              <a:rPr lang="en-US" smtClean="0"/>
              <a:t>‹#›</a:t>
            </a:fld>
            <a:endParaRPr lang="en-US"/>
          </a:p>
        </p:txBody>
      </p:sp>
    </p:spTree>
    <p:extLst>
      <p:ext uri="{BB962C8B-B14F-4D97-AF65-F5344CB8AC3E}">
        <p14:creationId xmlns:p14="http://schemas.microsoft.com/office/powerpoint/2010/main" val="1718767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410B-9F9E-6D4E-9947-FCDF30C00D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1ACEC7-FDC5-2240-B71D-1A4F083F04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527C4-1B9A-E341-B04C-FA56FFDBD10F}"/>
              </a:ext>
            </a:extLst>
          </p:cNvPr>
          <p:cNvSpPr>
            <a:spLocks noGrp="1"/>
          </p:cNvSpPr>
          <p:nvPr>
            <p:ph type="dt" sz="half" idx="10"/>
          </p:nvPr>
        </p:nvSpPr>
        <p:spPr/>
        <p:txBody>
          <a:bodyPr/>
          <a:lstStyle/>
          <a:p>
            <a:fld id="{3A7441F4-394D-C649-B8D9-D23CF185C884}" type="datetimeFigureOut">
              <a:rPr lang="en-US" smtClean="0"/>
              <a:t>2/28/23</a:t>
            </a:fld>
            <a:endParaRPr lang="en-US"/>
          </a:p>
        </p:txBody>
      </p:sp>
      <p:sp>
        <p:nvSpPr>
          <p:cNvPr id="5" name="Footer Placeholder 4">
            <a:extLst>
              <a:ext uri="{FF2B5EF4-FFF2-40B4-BE49-F238E27FC236}">
                <a16:creationId xmlns:a16="http://schemas.microsoft.com/office/drawing/2014/main" id="{55D241F3-CB5C-5C48-B9E4-B744BA8A6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066ED5-7451-0E4D-944E-78F81E790F0E}"/>
              </a:ext>
            </a:extLst>
          </p:cNvPr>
          <p:cNvSpPr>
            <a:spLocks noGrp="1"/>
          </p:cNvSpPr>
          <p:nvPr>
            <p:ph type="sldNum" sz="quarter" idx="12"/>
          </p:nvPr>
        </p:nvSpPr>
        <p:spPr/>
        <p:txBody>
          <a:bodyPr/>
          <a:lstStyle/>
          <a:p>
            <a:fld id="{63C5C984-26BE-0745-AF09-7C8F6E1869C9}" type="slidenum">
              <a:rPr lang="en-US" smtClean="0"/>
              <a:t>‹#›</a:t>
            </a:fld>
            <a:endParaRPr lang="en-US"/>
          </a:p>
        </p:txBody>
      </p:sp>
    </p:spTree>
    <p:extLst>
      <p:ext uri="{BB962C8B-B14F-4D97-AF65-F5344CB8AC3E}">
        <p14:creationId xmlns:p14="http://schemas.microsoft.com/office/powerpoint/2010/main" val="4096830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5130987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2F1FA5-98AA-C64C-AA55-D33BB2790A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4969BC-A6A0-674D-886D-7BF0F6BB6F1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1FC0E-B32B-124E-9F26-989CE5A380E6}"/>
              </a:ext>
            </a:extLst>
          </p:cNvPr>
          <p:cNvSpPr>
            <a:spLocks noGrp="1"/>
          </p:cNvSpPr>
          <p:nvPr>
            <p:ph type="dt" sz="half" idx="10"/>
          </p:nvPr>
        </p:nvSpPr>
        <p:spPr/>
        <p:txBody>
          <a:bodyPr/>
          <a:lstStyle/>
          <a:p>
            <a:fld id="{3A7441F4-394D-C649-B8D9-D23CF185C884}" type="datetimeFigureOut">
              <a:rPr lang="en-US" smtClean="0"/>
              <a:t>2/28/23</a:t>
            </a:fld>
            <a:endParaRPr lang="en-US"/>
          </a:p>
        </p:txBody>
      </p:sp>
      <p:sp>
        <p:nvSpPr>
          <p:cNvPr id="5" name="Footer Placeholder 4">
            <a:extLst>
              <a:ext uri="{FF2B5EF4-FFF2-40B4-BE49-F238E27FC236}">
                <a16:creationId xmlns:a16="http://schemas.microsoft.com/office/drawing/2014/main" id="{1D9137D3-1862-7F41-8C5B-FE81084FC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5BB7F7-6255-FA48-A107-3FB888DF6B4F}"/>
              </a:ext>
            </a:extLst>
          </p:cNvPr>
          <p:cNvSpPr>
            <a:spLocks noGrp="1"/>
          </p:cNvSpPr>
          <p:nvPr>
            <p:ph type="sldNum" sz="quarter" idx="12"/>
          </p:nvPr>
        </p:nvSpPr>
        <p:spPr/>
        <p:txBody>
          <a:bodyPr/>
          <a:lstStyle/>
          <a:p>
            <a:fld id="{63C5C984-26BE-0745-AF09-7C8F6E1869C9}" type="slidenum">
              <a:rPr lang="en-US" smtClean="0"/>
              <a:t>‹#›</a:t>
            </a:fld>
            <a:endParaRPr lang="en-US"/>
          </a:p>
        </p:txBody>
      </p:sp>
    </p:spTree>
    <p:extLst>
      <p:ext uri="{BB962C8B-B14F-4D97-AF65-F5344CB8AC3E}">
        <p14:creationId xmlns:p14="http://schemas.microsoft.com/office/powerpoint/2010/main" val="9037767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1_Speaker bio">
    <p:bg>
      <p:bgPr>
        <a:solidFill>
          <a:srgbClr val="FFFFFF"/>
        </a:solidFill>
        <a:effectLst/>
      </p:bgPr>
    </p:bg>
    <p:spTree>
      <p:nvGrpSpPr>
        <p:cNvPr id="1" name=""/>
        <p:cNvGrpSpPr/>
        <p:nvPr/>
      </p:nvGrpSpPr>
      <p:grpSpPr>
        <a:xfrm>
          <a:off x="0" y="0"/>
          <a:ext cx="0" cy="0"/>
          <a:chOff x="0" y="0"/>
          <a:chExt cx="0" cy="0"/>
        </a:xfrm>
      </p:grpSpPr>
      <p:sp>
        <p:nvSpPr>
          <p:cNvPr id="44" name="FirstName"/>
          <p:cNvSpPr txBox="1">
            <a:spLocks noGrp="1"/>
          </p:cNvSpPr>
          <p:nvPr>
            <p:ph type="title" hasCustomPrompt="1"/>
          </p:nvPr>
        </p:nvSpPr>
        <p:spPr>
          <a:xfrm>
            <a:off x="424540" y="451274"/>
            <a:ext cx="6137625" cy="711882"/>
          </a:xfrm>
          <a:prstGeom prst="rect">
            <a:avLst/>
          </a:prstGeom>
        </p:spPr>
        <p:txBody>
          <a:bodyPr/>
          <a:lstStyle>
            <a:lvl1pPr>
              <a:defRPr sz="6000"/>
            </a:lvl1pPr>
          </a:lstStyle>
          <a:p>
            <a:r>
              <a:t>FirstName</a:t>
            </a:r>
          </a:p>
        </p:txBody>
      </p:sp>
      <p:sp>
        <p:nvSpPr>
          <p:cNvPr id="45" name="Body Level One…"/>
          <p:cNvSpPr txBox="1">
            <a:spLocks noGrp="1"/>
          </p:cNvSpPr>
          <p:nvPr>
            <p:ph type="body" sz="quarter" idx="1" hasCustomPrompt="1"/>
          </p:nvPr>
        </p:nvSpPr>
        <p:spPr>
          <a:xfrm>
            <a:off x="424542" y="2560816"/>
            <a:ext cx="6035253" cy="647787"/>
          </a:xfrm>
          <a:prstGeom prst="rect">
            <a:avLst/>
          </a:prstGeom>
        </p:spPr>
        <p:txBody>
          <a:bodyPr/>
          <a:lstStyle>
            <a:lvl1pPr marL="0" indent="0">
              <a:lnSpc>
                <a:spcPct val="100000"/>
              </a:lnSpc>
              <a:buClrTx/>
              <a:buSzTx/>
              <a:buFontTx/>
              <a:buNone/>
              <a:defRPr sz="3600" b="1">
                <a:latin typeface="IBM Plex Sans SemiBold"/>
                <a:ea typeface="IBM Plex Sans SemiBold"/>
                <a:cs typeface="IBM Plex Sans SemiBold"/>
                <a:sym typeface="IBM Plex Sans SemiBold"/>
              </a:defRPr>
            </a:lvl1pPr>
            <a:lvl2pPr marL="1045028" indent="-587828">
              <a:lnSpc>
                <a:spcPct val="100000"/>
              </a:lnSpc>
              <a:buClrTx/>
              <a:buFontTx/>
              <a:defRPr sz="3600" b="1">
                <a:latin typeface="IBM Plex Sans SemiBold"/>
                <a:ea typeface="IBM Plex Sans SemiBold"/>
                <a:cs typeface="IBM Plex Sans SemiBold"/>
                <a:sym typeface="IBM Plex Sans SemiBold"/>
              </a:defRPr>
            </a:lvl2pPr>
            <a:lvl3pPr marL="1428750" indent="-514350">
              <a:lnSpc>
                <a:spcPct val="100000"/>
              </a:lnSpc>
              <a:buClrTx/>
              <a:buFontTx/>
              <a:defRPr sz="3600" b="1">
                <a:latin typeface="IBM Plex Sans SemiBold"/>
                <a:ea typeface="IBM Plex Sans SemiBold"/>
                <a:cs typeface="IBM Plex Sans SemiBold"/>
                <a:sym typeface="IBM Plex Sans SemiBold"/>
              </a:defRPr>
            </a:lvl3pPr>
            <a:lvl4pPr marL="1828800" indent="-457200">
              <a:lnSpc>
                <a:spcPct val="100000"/>
              </a:lnSpc>
              <a:buClrTx/>
              <a:buFontTx/>
              <a:defRPr sz="3600" b="1">
                <a:latin typeface="IBM Plex Sans SemiBold"/>
                <a:ea typeface="IBM Plex Sans SemiBold"/>
                <a:cs typeface="IBM Plex Sans SemiBold"/>
                <a:sym typeface="IBM Plex Sans SemiBold"/>
              </a:defRPr>
            </a:lvl4pPr>
            <a:lvl5pPr marL="2286000" indent="-457200">
              <a:lnSpc>
                <a:spcPct val="100000"/>
              </a:lnSpc>
              <a:buClrTx/>
              <a:buFontTx/>
              <a:defRPr sz="3600" b="1">
                <a:latin typeface="IBM Plex Sans SemiBold"/>
                <a:ea typeface="IBM Plex Sans SemiBold"/>
                <a:cs typeface="IBM Plex Sans SemiBold"/>
                <a:sym typeface="IBM Plex Sans SemiBold"/>
              </a:defRPr>
            </a:lvl5pPr>
          </a:lstStyle>
          <a:p>
            <a:r>
              <a:t>Job title</a:t>
            </a:r>
          </a:p>
          <a:p>
            <a:pPr lvl="1"/>
            <a:endParaRPr/>
          </a:p>
          <a:p>
            <a:pPr lvl="2"/>
            <a:endParaRPr/>
          </a:p>
          <a:p>
            <a:pPr lvl="3"/>
            <a:endParaRPr/>
          </a:p>
          <a:p>
            <a:pPr lvl="4"/>
            <a:endParaRPr/>
          </a:p>
        </p:txBody>
      </p:sp>
      <p:sp>
        <p:nvSpPr>
          <p:cNvPr id="46" name="Picture Placeholder 2"/>
          <p:cNvSpPr>
            <a:spLocks noGrp="1"/>
          </p:cNvSpPr>
          <p:nvPr>
            <p:ph type="pic" sz="quarter" idx="21"/>
          </p:nvPr>
        </p:nvSpPr>
        <p:spPr>
          <a:xfrm>
            <a:off x="6702438" y="378547"/>
            <a:ext cx="1685407" cy="1685406"/>
          </a:xfrm>
          <a:prstGeom prst="rect">
            <a:avLst/>
          </a:prstGeom>
        </p:spPr>
        <p:txBody>
          <a:bodyPr lIns="91439" rIns="91439">
            <a:noAutofit/>
          </a:bodyPr>
          <a:lstStyle/>
          <a:p>
            <a:endParaRPr/>
          </a:p>
        </p:txBody>
      </p:sp>
      <p:sp>
        <p:nvSpPr>
          <p:cNvPr id="48" name="Text Placeholder 41"/>
          <p:cNvSpPr>
            <a:spLocks noGrp="1"/>
          </p:cNvSpPr>
          <p:nvPr>
            <p:ph type="body" sz="quarter" idx="22" hasCustomPrompt="1"/>
          </p:nvPr>
        </p:nvSpPr>
        <p:spPr>
          <a:xfrm>
            <a:off x="424540" y="1168023"/>
            <a:ext cx="6137626" cy="711883"/>
          </a:xfrm>
          <a:prstGeom prst="rect">
            <a:avLst/>
          </a:prstGeom>
        </p:spPr>
        <p:txBody>
          <a:bodyPr/>
          <a:lstStyle>
            <a:lvl1pPr marL="0" indent="0" defTabSz="621791">
              <a:lnSpc>
                <a:spcPct val="90000"/>
              </a:lnSpc>
              <a:spcBef>
                <a:spcPts val="600"/>
              </a:spcBef>
              <a:buClrTx/>
              <a:buSzTx/>
              <a:buFontTx/>
              <a:buNone/>
              <a:defRPr sz="4080" b="1"/>
            </a:lvl1pPr>
          </a:lstStyle>
          <a:p>
            <a:r>
              <a:t>SecondName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2318131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Tree>
    <p:extLst>
      <p:ext uri="{BB962C8B-B14F-4D97-AF65-F5344CB8AC3E}">
        <p14:creationId xmlns:p14="http://schemas.microsoft.com/office/powerpoint/2010/main" val="5197087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5596689" y="-34073"/>
            <a:ext cx="6633400" cy="6944936"/>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664525" y="3307383"/>
            <a:ext cx="4331368" cy="627904"/>
          </a:xfrm>
        </p:spPr>
        <p:txBody>
          <a:bodyPr anchor="b"/>
          <a:lstStyle>
            <a:lvl1pPr algn="l">
              <a:defRPr sz="4267"/>
            </a:lvl1pPr>
          </a:lstStyle>
          <a:p>
            <a:r>
              <a:rPr lang="en-US" dirty="0"/>
              <a:t>Speaker Name</a:t>
            </a:r>
          </a:p>
        </p:txBody>
      </p:sp>
      <p:sp>
        <p:nvSpPr>
          <p:cNvPr id="18" name="Text Placeholder 17"/>
          <p:cNvSpPr>
            <a:spLocks noGrp="1"/>
          </p:cNvSpPr>
          <p:nvPr>
            <p:ph type="body" sz="quarter" idx="10" hasCustomPrompt="1"/>
          </p:nvPr>
        </p:nvSpPr>
        <p:spPr>
          <a:xfrm>
            <a:off x="664755" y="3926056"/>
            <a:ext cx="4330700" cy="540913"/>
          </a:xfrm>
        </p:spPr>
        <p:txBody>
          <a:bodyPr/>
          <a:lstStyle>
            <a:lvl1pPr marL="0" marR="0" indent="0" algn="l" defTabSz="609570" rtl="0" eaLnBrk="1" fontAlgn="auto" latinLnBrk="0" hangingPunct="1">
              <a:lnSpc>
                <a:spcPct val="100000"/>
              </a:lnSpc>
              <a:spcBef>
                <a:spcPct val="0"/>
              </a:spcBef>
              <a:spcAft>
                <a:spcPts val="0"/>
              </a:spcAft>
              <a:buClrTx/>
              <a:buSzTx/>
              <a:buFontTx/>
              <a:buNone/>
              <a:tabLst/>
              <a:defRPr kumimoji="0" lang="en-US" sz="2667"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7759342" y="1514756"/>
            <a:ext cx="3929500"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664525" y="859693"/>
            <a:ext cx="1924051" cy="1924049"/>
          </a:xfrm>
          <a:prstGeom prst="ellipse">
            <a:avLst/>
          </a:prstGeom>
          <a:solidFill>
            <a:schemeClr val="bg2">
              <a:lumMod val="95000"/>
            </a:schemeClr>
          </a:solidFill>
        </p:spPr>
        <p:txBody>
          <a:bodyPr anchor="ctr"/>
          <a:lstStyle>
            <a:lvl1pPr algn="ctr">
              <a:defRPr sz="1400"/>
            </a:lvl1pPr>
          </a:lstStyle>
          <a:p>
            <a:r>
              <a:rPr lang="en-US" dirty="0"/>
              <a:t>PLACE YOUR PHOTO HERE</a:t>
            </a:r>
          </a:p>
        </p:txBody>
      </p:sp>
      <p:sp>
        <p:nvSpPr>
          <p:cNvPr id="40" name="Text Placeholder 17"/>
          <p:cNvSpPr>
            <a:spLocks noGrp="1"/>
          </p:cNvSpPr>
          <p:nvPr>
            <p:ph type="body" sz="quarter" idx="13" hasCustomPrompt="1"/>
          </p:nvPr>
        </p:nvSpPr>
        <p:spPr>
          <a:xfrm>
            <a:off x="7759342" y="1873835"/>
            <a:ext cx="3929500" cy="792684"/>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7759342" y="3008431"/>
            <a:ext cx="3929500"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7759342" y="3367511"/>
            <a:ext cx="3929500" cy="792684"/>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7759342" y="4480060"/>
            <a:ext cx="3929500" cy="358448"/>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867"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7759342" y="4839139"/>
            <a:ext cx="3929500" cy="792684"/>
          </a:xfrm>
        </p:spPr>
        <p:txBody>
          <a:bodyPr/>
          <a:lstStyle>
            <a:lvl1pPr marL="0" marR="0" indent="0" algn="l" defTabSz="1219140" rtl="0" eaLnBrk="1" fontAlgn="auto" latinLnBrk="0" hangingPunct="1">
              <a:lnSpc>
                <a:spcPct val="90000"/>
              </a:lnSpc>
              <a:spcBef>
                <a:spcPts val="1333"/>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19140" rtl="0" eaLnBrk="1" latinLnBrk="0" hangingPunct="1">
              <a:lnSpc>
                <a:spcPct val="90000"/>
              </a:lnSpc>
              <a:spcBef>
                <a:spcPts val="1333"/>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176051" y="4645545"/>
            <a:ext cx="3819404" cy="349251"/>
          </a:xfrm>
        </p:spPr>
        <p:txBody>
          <a:bodyPr/>
          <a:lstStyle>
            <a:lvl1pPr marL="0" algn="l" defTabSz="1219140" rtl="0" eaLnBrk="1" latinLnBrk="0" hangingPunct="1">
              <a:defRPr lang="en-US" sz="1467" kern="1200" dirty="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yourname</a:t>
            </a:r>
            <a:endParaRPr lang="en-US" sz="1467" dirty="0">
              <a:solidFill>
                <a:schemeClr val="accent1"/>
              </a:solidFill>
            </a:endParaRPr>
          </a:p>
        </p:txBody>
      </p:sp>
      <p:sp>
        <p:nvSpPr>
          <p:cNvPr id="50" name="Text Placeholder 48"/>
          <p:cNvSpPr>
            <a:spLocks noGrp="1"/>
          </p:cNvSpPr>
          <p:nvPr>
            <p:ph type="body" sz="quarter" idx="19" hasCustomPrompt="1"/>
          </p:nvPr>
        </p:nvSpPr>
        <p:spPr>
          <a:xfrm>
            <a:off x="1179338" y="5158385"/>
            <a:ext cx="3816116" cy="349251"/>
          </a:xfrm>
        </p:spPr>
        <p:txBody>
          <a:bodyPr/>
          <a:lstStyle>
            <a:lvl1pPr marL="0" algn="l" defTabSz="1219140" rtl="0" eaLnBrk="1" latinLnBrk="0" hangingPunct="1">
              <a:defRPr lang="en-US" sz="1467" kern="1200" dirty="0">
                <a:solidFill>
                  <a:schemeClr val="accent1"/>
                </a:solidFill>
                <a:latin typeface="+mn-lt"/>
                <a:ea typeface="+mn-ea"/>
                <a:cs typeface="+mn-cs"/>
              </a:defRPr>
            </a:lvl1pPr>
          </a:lstStyle>
          <a:p>
            <a:r>
              <a:rPr lang="en-US" sz="1467">
                <a:solidFill>
                  <a:schemeClr val="accent1"/>
                </a:solidFill>
              </a:rPr>
              <a:t>@</a:t>
            </a:r>
            <a:r>
              <a:rPr lang="en-US" sz="1467" dirty="0" err="1">
                <a:solidFill>
                  <a:schemeClr val="accent1"/>
                </a:solidFill>
              </a:rPr>
              <a:t>yourhandle</a:t>
            </a:r>
            <a:endParaRPr lang="en-US" sz="1467" dirty="0">
              <a:solidFill>
                <a:schemeClr val="accent1"/>
              </a:solidFill>
            </a:endParaRPr>
          </a:p>
        </p:txBody>
      </p:sp>
      <p:sp>
        <p:nvSpPr>
          <p:cNvPr id="51" name="Text Placeholder 48"/>
          <p:cNvSpPr>
            <a:spLocks noGrp="1"/>
          </p:cNvSpPr>
          <p:nvPr>
            <p:ph type="body" sz="quarter" idx="20" hasCustomPrompt="1"/>
          </p:nvPr>
        </p:nvSpPr>
        <p:spPr>
          <a:xfrm>
            <a:off x="1174780" y="5658001"/>
            <a:ext cx="3820672" cy="349251"/>
          </a:xfrm>
        </p:spPr>
        <p:txBody>
          <a:bodyPr/>
          <a:lstStyle>
            <a:lvl1pPr marL="0" algn="l" defTabSz="121914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yourname</a:t>
            </a:r>
            <a:endParaRPr lang="en-US" sz="1467"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1174780" y="6170841"/>
            <a:ext cx="3820672" cy="349251"/>
          </a:xfrm>
        </p:spPr>
        <p:txBody>
          <a:bodyPr/>
          <a:lstStyle>
            <a:lvl1pPr marL="0" algn="l" defTabSz="1219140" rtl="0" eaLnBrk="1" latinLnBrk="0" hangingPunct="1">
              <a:defRPr lang="en-US" sz="1467" kern="1200" dirty="0">
                <a:solidFill>
                  <a:schemeClr val="accent1"/>
                </a:solidFill>
                <a:latin typeface="+mn-lt"/>
                <a:ea typeface="+mn-ea"/>
                <a:cs typeface="+mn-cs"/>
              </a:defRPr>
            </a:lvl1pPr>
          </a:lstStyle>
          <a:p>
            <a:r>
              <a:rPr lang="en-US" sz="1467" dirty="0" err="1">
                <a:solidFill>
                  <a:schemeClr val="accent1"/>
                </a:solidFill>
              </a:rPr>
              <a:t>youremail</a:t>
            </a:r>
            <a:endParaRPr lang="en-US" sz="1467" dirty="0">
              <a:solidFill>
                <a:schemeClr val="accent1"/>
              </a:solidFill>
            </a:endParaRPr>
          </a:p>
        </p:txBody>
      </p:sp>
    </p:spTree>
    <p:extLst>
      <p:ext uri="{BB962C8B-B14F-4D97-AF65-F5344CB8AC3E}">
        <p14:creationId xmlns:p14="http://schemas.microsoft.com/office/powerpoint/2010/main" val="968728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318021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3901582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306024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89854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61703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750861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807681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40D16B-9AD1-1D4C-9DB9-C64BC7A5F5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74413A-82F3-004D-996E-B00D91E0B5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FC2FB-17F3-B94F-875E-BC1A43F87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7441F4-394D-C649-B8D9-D23CF185C884}" type="datetimeFigureOut">
              <a:rPr lang="en-US" smtClean="0"/>
              <a:t>2/28/23</a:t>
            </a:fld>
            <a:endParaRPr lang="en-US"/>
          </a:p>
        </p:txBody>
      </p:sp>
      <p:sp>
        <p:nvSpPr>
          <p:cNvPr id="5" name="Footer Placeholder 4">
            <a:extLst>
              <a:ext uri="{FF2B5EF4-FFF2-40B4-BE49-F238E27FC236}">
                <a16:creationId xmlns:a16="http://schemas.microsoft.com/office/drawing/2014/main" id="{5631935F-0F82-A843-86B0-C7B2F90836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EE138A-BE9B-5E43-A45B-95C5FA2D1A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C5C984-26BE-0745-AF09-7C8F6E1869C9}" type="slidenum">
              <a:rPr lang="en-US" smtClean="0"/>
              <a:t>‹#›</a:t>
            </a:fld>
            <a:endParaRPr lang="en-US"/>
          </a:p>
        </p:txBody>
      </p:sp>
    </p:spTree>
    <p:extLst>
      <p:ext uri="{BB962C8B-B14F-4D97-AF65-F5344CB8AC3E}">
        <p14:creationId xmlns:p14="http://schemas.microsoft.com/office/powerpoint/2010/main" val="286500543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tiff"/><Relationship Id="rId2" Type="http://schemas.openxmlformats.org/officeDocument/2006/relationships/image" Target="../media/image50.png"/><Relationship Id="rId1" Type="http://schemas.openxmlformats.org/officeDocument/2006/relationships/slideLayout" Target="../slideLayouts/slideLayout2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57.tiff"/></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8" Type="http://schemas.openxmlformats.org/officeDocument/2006/relationships/hyperlink" Target="https://documentation.red-gate.com/scg/sql-code-analysis-documentation" TargetMode="External"/><Relationship Id="rId3" Type="http://schemas.openxmlformats.org/officeDocument/2006/relationships/hyperlink" Target="https://github.com/tcartwright/SqlServer.Rules" TargetMode="External"/><Relationship Id="rId7" Type="http://schemas.openxmlformats.org/officeDocument/2006/relationships/hyperlink" Target="https://tsqlt.org/" TargetMode="External"/><Relationship Id="rId2" Type="http://schemas.openxmlformats.org/officeDocument/2006/relationships/hyperlink" Target="https://github.com/microsoft/DACExtensions" TargetMode="External"/><Relationship Id="rId1" Type="http://schemas.openxmlformats.org/officeDocument/2006/relationships/slideLayout" Target="../slideLayouts/slideLayout21.xml"/><Relationship Id="rId6" Type="http://schemas.openxmlformats.org/officeDocument/2006/relationships/hyperlink" Target="http://dbunit.sourceforge.net/" TargetMode="External"/><Relationship Id="rId5" Type="http://schemas.openxmlformats.org/officeDocument/2006/relationships/hyperlink" Target="https://docs.microsoft.com/en-us/sql/ssdt/walkthrough-creating-and-running-a-sql-server-unit-test?view=sql-server-ver15" TargetMode="External"/><Relationship Id="rId4" Type="http://schemas.openxmlformats.org/officeDocument/2006/relationships/hyperlink" Target="https://github.com/jarulraj/sqlcheck" TargetMode="External"/><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8" Type="http://schemas.openxmlformats.org/officeDocument/2006/relationships/hyperlink" Target="https://devblogs.microsoft.com/azure-sql/modern-development-creating-a-rest-api-via-ci-cd-and-back/" TargetMode="External"/><Relationship Id="rId3" Type="http://schemas.openxmlformats.org/officeDocument/2006/relationships/hyperlink" Target="https://docs.microsoft.com/en-us/azure/azure-sql/" TargetMode="External"/><Relationship Id="rId7" Type="http://schemas.openxmlformats.org/officeDocument/2006/relationships/hyperlink" Target="https://docs.microsoft.com/en-us/azure/devops/pipelines/repos/github?view=azure-devops&amp;tabs=yaml" TargetMode="External"/><Relationship Id="rId2" Type="http://schemas.openxmlformats.org/officeDocument/2006/relationships/hyperlink" Target="https://docs.microsoft.com/en-us/azure/devops/pipelines/agents/agents?view=azure-devops&amp;tabs=browser" TargetMode="External"/><Relationship Id="rId1" Type="http://schemas.openxmlformats.org/officeDocument/2006/relationships/slideLayout" Target="../slideLayouts/slideLayout21.xml"/><Relationship Id="rId6" Type="http://schemas.openxmlformats.org/officeDocument/2006/relationships/hyperlink" Target="https://docs.microsoft.com/en-us/azure/devops/pipelines/agents/pools-queues?view=azure-devops&amp;tabs=yaml,browser" TargetMode="External"/><Relationship Id="rId11" Type="http://schemas.openxmlformats.org/officeDocument/2006/relationships/hyperlink" Target="https://github.com/Muppity/PASSDataSummit2021_Repo" TargetMode="External"/><Relationship Id="rId5" Type="http://schemas.openxmlformats.org/officeDocument/2006/relationships/hyperlink" Target="https://azure.microsoft.com/en-us/products/azure-sql/" TargetMode="External"/><Relationship Id="rId10" Type="http://schemas.openxmlformats.org/officeDocument/2006/relationships/hyperlink" Target="https://github.com/microsoft/sqlworkshops-azuresqlworkshop" TargetMode="External"/><Relationship Id="rId4" Type="http://schemas.openxmlformats.org/officeDocument/2006/relationships/hyperlink" Target="https://docs.microsoft.com/en-us/azure/devops/pipelines/yaml-schema?view=azure-devops&amp;tabs=schema,parameter-schema" TargetMode="External"/><Relationship Id="rId9" Type="http://schemas.openxmlformats.org/officeDocument/2006/relationships/hyperlink" Target="https://docs.microsoft.com/en-us/learn/paths/azure-sql-fundamentals/?WT.mc_id=azuresql4beg_azuresql-social-lear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25.svg"/><Relationship Id="rId2" Type="http://schemas.openxmlformats.org/officeDocument/2006/relationships/image" Target="../media/image65.png"/><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52.sv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68.tiff"/></Relationships>
</file>

<file path=ppt/slides/_rels/slide28.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3.tiff"/><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1475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8EFF-927E-2C4C-8588-65C9509929C6}"/>
              </a:ext>
            </a:extLst>
          </p:cNvPr>
          <p:cNvSpPr>
            <a:spLocks noGrp="1"/>
          </p:cNvSpPr>
          <p:nvPr>
            <p:ph type="ctrTitle"/>
          </p:nvPr>
        </p:nvSpPr>
        <p:spPr>
          <a:xfrm>
            <a:off x="1337733" y="1202267"/>
            <a:ext cx="8805334" cy="1811866"/>
          </a:xfrm>
        </p:spPr>
        <p:txBody>
          <a:bodyPr>
            <a:normAutofit/>
          </a:bodyPr>
          <a:lstStyle/>
          <a:p>
            <a:r>
              <a:rPr lang="en-US" dirty="0">
                <a:solidFill>
                  <a:schemeClr val="bg2"/>
                </a:solidFill>
              </a:rPr>
              <a:t>Azure DevOps </a:t>
            </a:r>
            <a:r>
              <a:rPr lang="en-US" b="0" dirty="0">
                <a:solidFill>
                  <a:schemeClr val="bg2"/>
                </a:solidFill>
              </a:rPr>
              <a:t>for CI/CD pipelines with </a:t>
            </a:r>
            <a:r>
              <a:rPr lang="en-US" dirty="0">
                <a:solidFill>
                  <a:schemeClr val="bg2"/>
                </a:solidFill>
              </a:rPr>
              <a:t>Azure SQL</a:t>
            </a:r>
          </a:p>
        </p:txBody>
      </p:sp>
      <p:sp>
        <p:nvSpPr>
          <p:cNvPr id="4" name="Rectangle 3">
            <a:extLst>
              <a:ext uri="{FF2B5EF4-FFF2-40B4-BE49-F238E27FC236}">
                <a16:creationId xmlns:a16="http://schemas.microsoft.com/office/drawing/2014/main" id="{8B832F57-D1E9-D24E-8B2C-5A84411C98BC}"/>
              </a:ext>
            </a:extLst>
          </p:cNvPr>
          <p:cNvSpPr/>
          <p:nvPr/>
        </p:nvSpPr>
        <p:spPr>
          <a:xfrm>
            <a:off x="1337733" y="3861938"/>
            <a:ext cx="3092702" cy="1107996"/>
          </a:xfrm>
          <a:prstGeom prst="rect">
            <a:avLst/>
          </a:prstGeom>
        </p:spPr>
        <p:txBody>
          <a:bodyPr wrap="square">
            <a:spAutoFit/>
          </a:bodyPr>
          <a:lstStyle/>
          <a:p>
            <a:r>
              <a:rPr lang="en-US" sz="2800" b="1" dirty="0">
                <a:solidFill>
                  <a:schemeClr val="bg2"/>
                </a:solidFill>
              </a:rPr>
              <a:t>Carlos López</a:t>
            </a:r>
          </a:p>
          <a:p>
            <a:r>
              <a:rPr lang="en-US" sz="2000" dirty="0">
                <a:solidFill>
                  <a:schemeClr val="bg2"/>
                </a:solidFill>
              </a:rPr>
              <a:t>Cloud Data Engineer </a:t>
            </a:r>
          </a:p>
          <a:p>
            <a:r>
              <a:rPr lang="en-US" dirty="0">
                <a:solidFill>
                  <a:schemeClr val="bg2"/>
                </a:solidFill>
              </a:rPr>
              <a:t>Microsoft MVP Data Platform</a:t>
            </a:r>
          </a:p>
        </p:txBody>
      </p:sp>
      <p:pic>
        <p:nvPicPr>
          <p:cNvPr id="8" name="Graphic 7">
            <a:extLst>
              <a:ext uri="{FF2B5EF4-FFF2-40B4-BE49-F238E27FC236}">
                <a16:creationId xmlns:a16="http://schemas.microsoft.com/office/drawing/2014/main" id="{82EBF0E6-92D6-D44F-B833-D415FFE7D9FB}"/>
              </a:ext>
            </a:extLst>
          </p:cNvPr>
          <p:cNvPicPr>
            <a:picLocks noChangeAspect="1"/>
          </p:cNvPicPr>
          <p:nvPr/>
        </p:nvPicPr>
        <p:blipFill>
          <a:blip r:embed="rId2">
            <a:lum bright="70000" contrast="-70000"/>
            <a:extLst>
              <a:ext uri="{96DAC541-7B7A-43D3-8B79-37D633B846F1}">
                <asvg:svgBlip xmlns:asvg="http://schemas.microsoft.com/office/drawing/2016/SVG/main" r:embed="rId3"/>
              </a:ext>
            </a:extLst>
          </a:blip>
          <a:stretch>
            <a:fillRect/>
          </a:stretch>
        </p:blipFill>
        <p:spPr>
          <a:xfrm>
            <a:off x="10143067" y="4969935"/>
            <a:ext cx="1490131" cy="1490131"/>
          </a:xfrm>
          <a:prstGeom prst="rect">
            <a:avLst/>
          </a:prstGeom>
        </p:spPr>
      </p:pic>
      <p:pic>
        <p:nvPicPr>
          <p:cNvPr id="10" name="Picture 9">
            <a:extLst>
              <a:ext uri="{FF2B5EF4-FFF2-40B4-BE49-F238E27FC236}">
                <a16:creationId xmlns:a16="http://schemas.microsoft.com/office/drawing/2014/main" id="{24378994-C8A1-2B49-AE99-CCDBDBF668C9}"/>
              </a:ext>
            </a:extLst>
          </p:cNvPr>
          <p:cNvPicPr>
            <a:picLocks noChangeAspect="1"/>
          </p:cNvPicPr>
          <p:nvPr/>
        </p:nvPicPr>
        <p:blipFill>
          <a:blip r:embed="rId4"/>
          <a:stretch>
            <a:fillRect/>
          </a:stretch>
        </p:blipFill>
        <p:spPr>
          <a:xfrm>
            <a:off x="5909734" y="4969934"/>
            <a:ext cx="1490131" cy="1490131"/>
          </a:xfrm>
          <a:prstGeom prst="rect">
            <a:avLst/>
          </a:prstGeom>
        </p:spPr>
      </p:pic>
      <p:pic>
        <p:nvPicPr>
          <p:cNvPr id="12" name="Picture 11">
            <a:extLst>
              <a:ext uri="{FF2B5EF4-FFF2-40B4-BE49-F238E27FC236}">
                <a16:creationId xmlns:a16="http://schemas.microsoft.com/office/drawing/2014/main" id="{4775C62A-4EAA-CD4D-A5F7-0398B64D4AF7}"/>
              </a:ext>
            </a:extLst>
          </p:cNvPr>
          <p:cNvPicPr>
            <a:picLocks noChangeAspect="1"/>
          </p:cNvPicPr>
          <p:nvPr/>
        </p:nvPicPr>
        <p:blipFill>
          <a:blip r:embed="rId5">
            <a:lum bright="70000" contrast="-70000"/>
          </a:blip>
          <a:stretch>
            <a:fillRect/>
          </a:stretch>
        </p:blipFill>
        <p:spPr>
          <a:xfrm>
            <a:off x="8246534" y="5038641"/>
            <a:ext cx="1354665" cy="1421425"/>
          </a:xfrm>
          <a:prstGeom prst="rect">
            <a:avLst/>
          </a:prstGeom>
        </p:spPr>
      </p:pic>
    </p:spTree>
    <p:extLst>
      <p:ext uri="{BB962C8B-B14F-4D97-AF65-F5344CB8AC3E}">
        <p14:creationId xmlns:p14="http://schemas.microsoft.com/office/powerpoint/2010/main" val="132438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BEF0E4E-BC74-1742-9C2C-E1C5C118FD30}"/>
              </a:ext>
            </a:extLst>
          </p:cNvPr>
          <p:cNvGraphicFramePr>
            <a:graphicFrameLocks noGrp="1"/>
          </p:cNvGraphicFramePr>
          <p:nvPr>
            <p:extLst>
              <p:ext uri="{D42A27DB-BD31-4B8C-83A1-F6EECF244321}">
                <p14:modId xmlns:p14="http://schemas.microsoft.com/office/powerpoint/2010/main" val="3905629975"/>
              </p:ext>
            </p:extLst>
          </p:nvPr>
        </p:nvGraphicFramePr>
        <p:xfrm>
          <a:off x="2128064" y="1282393"/>
          <a:ext cx="7564575" cy="4967982"/>
        </p:xfrm>
        <a:graphic>
          <a:graphicData uri="http://schemas.openxmlformats.org/drawingml/2006/table">
            <a:tbl>
              <a:tblPr/>
              <a:tblGrid>
                <a:gridCol w="2521525">
                  <a:extLst>
                    <a:ext uri="{9D8B030D-6E8A-4147-A177-3AD203B41FA5}">
                      <a16:colId xmlns:a16="http://schemas.microsoft.com/office/drawing/2014/main" val="1263884318"/>
                    </a:ext>
                  </a:extLst>
                </a:gridCol>
                <a:gridCol w="2521525">
                  <a:extLst>
                    <a:ext uri="{9D8B030D-6E8A-4147-A177-3AD203B41FA5}">
                      <a16:colId xmlns:a16="http://schemas.microsoft.com/office/drawing/2014/main" val="2899026550"/>
                    </a:ext>
                  </a:extLst>
                </a:gridCol>
                <a:gridCol w="2521525">
                  <a:extLst>
                    <a:ext uri="{9D8B030D-6E8A-4147-A177-3AD203B41FA5}">
                      <a16:colId xmlns:a16="http://schemas.microsoft.com/office/drawing/2014/main" val="4208948533"/>
                    </a:ext>
                  </a:extLst>
                </a:gridCol>
              </a:tblGrid>
              <a:tr h="511528">
                <a:tc>
                  <a:txBody>
                    <a:bodyPr/>
                    <a:lstStyle/>
                    <a:p>
                      <a:pPr algn="l" fontAlgn="t"/>
                      <a:r>
                        <a:rPr lang="en-US">
                          <a:effectLst/>
                        </a:rPr>
                        <a:t>Image</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w="12700" cap="flat" cmpd="sng" algn="ctr">
                      <a:solidFill>
                        <a:srgbClr val="605B71"/>
                      </a:solidFill>
                      <a:prstDash val="solid"/>
                      <a:round/>
                      <a:headEnd type="none" w="med" len="med"/>
                      <a:tailEnd type="none" w="med" len="med"/>
                    </a:lnB>
                  </a:tcPr>
                </a:tc>
                <a:tc>
                  <a:txBody>
                    <a:bodyPr/>
                    <a:lstStyle/>
                    <a:p>
                      <a:pPr algn="l" fontAlgn="t"/>
                      <a:r>
                        <a:rPr lang="en-US">
                          <a:effectLst/>
                        </a:rPr>
                        <a:t>Classic Editor Agent Specification</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w="12700" cap="flat" cmpd="sng" algn="ctr">
                      <a:solidFill>
                        <a:srgbClr val="C0DB71"/>
                      </a:solidFill>
                      <a:prstDash val="solid"/>
                      <a:round/>
                      <a:headEnd type="none" w="med" len="med"/>
                      <a:tailEnd type="none" w="med" len="med"/>
                    </a:lnB>
                  </a:tcPr>
                </a:tc>
                <a:tc>
                  <a:txBody>
                    <a:bodyPr/>
                    <a:lstStyle/>
                    <a:p>
                      <a:pPr algn="l" fontAlgn="t"/>
                      <a:r>
                        <a:rPr lang="en-US">
                          <a:effectLst/>
                        </a:rPr>
                        <a:t>YAML VM Image Label</a:t>
                      </a:r>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w="12700" cap="flat" cmpd="sng" algn="ctr">
                      <a:solidFill>
                        <a:srgbClr val="C0DB71"/>
                      </a:solidFill>
                      <a:prstDash val="solid"/>
                      <a:round/>
                      <a:headEnd type="none" w="med" len="med"/>
                      <a:tailEnd type="none" w="med" len="med"/>
                    </a:lnB>
                  </a:tcPr>
                </a:tc>
                <a:extLst>
                  <a:ext uri="{0D108BD9-81ED-4DB2-BD59-A6C34878D82A}">
                    <a16:rowId xmlns:a16="http://schemas.microsoft.com/office/drawing/2014/main" val="2477519900"/>
                  </a:ext>
                </a:extLst>
              </a:tr>
              <a:tr h="554374">
                <a:tc>
                  <a:txBody>
                    <a:bodyPr/>
                    <a:lstStyle/>
                    <a:p>
                      <a:pPr algn="l" fontAlgn="t"/>
                      <a:r>
                        <a:rPr lang="en-US">
                          <a:effectLst/>
                        </a:rPr>
                        <a:t>Windows Server 2022 with Visual Studio 2022</a:t>
                      </a:r>
                    </a:p>
                  </a:txBody>
                  <a:tcPr>
                    <a:lnL w="12700" cap="flat" cmpd="sng" algn="ctr">
                      <a:solidFill>
                        <a:srgbClr val="605B71"/>
                      </a:solidFill>
                      <a:prstDash val="solid"/>
                      <a:round/>
                      <a:headEnd type="none" w="med" len="med"/>
                      <a:tailEnd type="none" w="med" len="med"/>
                    </a:lnL>
                    <a:lnR w="12700" cap="flat" cmpd="sng" algn="ctr">
                      <a:solidFill>
                        <a:srgbClr val="C0DB71"/>
                      </a:solidFill>
                      <a:prstDash val="solid"/>
                      <a:round/>
                      <a:headEnd type="none" w="med" len="med"/>
                      <a:tailEnd type="none" w="med" len="med"/>
                    </a:lnR>
                    <a:lnT w="12700" cap="flat" cmpd="sng" algn="ctr">
                      <a:solidFill>
                        <a:srgbClr val="605B71"/>
                      </a:solidFill>
                      <a:prstDash val="solid"/>
                      <a:round/>
                      <a:headEnd type="none" w="med" len="med"/>
                      <a:tailEnd type="none" w="med" len="med"/>
                    </a:lnT>
                    <a:lnB w="12700" cap="flat" cmpd="sng" algn="ctr">
                      <a:solidFill>
                        <a:srgbClr val="D07B72"/>
                      </a:solidFill>
                      <a:prstDash val="solid"/>
                      <a:round/>
                      <a:headEnd type="none" w="med" len="med"/>
                      <a:tailEnd type="none" w="med" len="med"/>
                    </a:lnB>
                  </a:tcPr>
                </a:tc>
                <a:tc>
                  <a:txBody>
                    <a:bodyPr/>
                    <a:lstStyle/>
                    <a:p>
                      <a:pPr algn="l" fontAlgn="t"/>
                      <a:r>
                        <a:rPr lang="en-US" i="1">
                          <a:effectLst/>
                        </a:rPr>
                        <a:t>windows-2022</a:t>
                      </a:r>
                      <a:endParaRPr lang="en-US">
                        <a:effectLst/>
                      </a:endParaRPr>
                    </a:p>
                  </a:txBody>
                  <a:tcPr>
                    <a:lnL w="12700" cap="flat" cmpd="sng" algn="ctr">
                      <a:solidFill>
                        <a:srgbClr val="C0DB71"/>
                      </a:solidFill>
                      <a:prstDash val="solid"/>
                      <a:round/>
                      <a:headEnd type="none" w="med" len="med"/>
                      <a:tailEnd type="none" w="med" len="med"/>
                    </a:lnL>
                    <a:lnR w="12700" cap="flat" cmpd="sng" algn="ctr">
                      <a:solidFill>
                        <a:srgbClr val="C0DB71"/>
                      </a:solidFill>
                      <a:prstDash val="solid"/>
                      <a:round/>
                      <a:headEnd type="none" w="med" len="med"/>
                      <a:tailEnd type="none" w="med" len="med"/>
                    </a:lnR>
                    <a:lnT w="12700" cap="flat" cmpd="sng" algn="ctr">
                      <a:solidFill>
                        <a:srgbClr val="C0DB71"/>
                      </a:solidFill>
                      <a:prstDash val="solid"/>
                      <a:round/>
                      <a:headEnd type="none" w="med" len="med"/>
                      <a:tailEnd type="none" w="med" len="med"/>
                    </a:lnT>
                    <a:lnB w="12700" cap="flat" cmpd="sng" algn="ctr">
                      <a:solidFill>
                        <a:srgbClr val="508A71"/>
                      </a:solidFill>
                      <a:prstDash val="solid"/>
                      <a:round/>
                      <a:headEnd type="none" w="med" len="med"/>
                      <a:tailEnd type="none" w="med" len="med"/>
                    </a:lnB>
                  </a:tcPr>
                </a:tc>
                <a:tc>
                  <a:txBody>
                    <a:bodyPr/>
                    <a:lstStyle/>
                    <a:p>
                      <a:pPr algn="l" fontAlgn="t"/>
                      <a:r>
                        <a:rPr lang="en-US">
                          <a:effectLst/>
                        </a:rPr>
                        <a:t>windows-2022</a:t>
                      </a:r>
                    </a:p>
                  </a:txBody>
                  <a:tcPr>
                    <a:lnL w="12700" cap="flat" cmpd="sng" algn="ctr">
                      <a:solidFill>
                        <a:srgbClr val="C0DB71"/>
                      </a:solidFill>
                      <a:prstDash val="solid"/>
                      <a:round/>
                      <a:headEnd type="none" w="med" len="med"/>
                      <a:tailEnd type="none" w="med" len="med"/>
                    </a:lnL>
                    <a:lnR w="12700" cap="flat" cmpd="sng" algn="ctr">
                      <a:solidFill>
                        <a:srgbClr val="B09071"/>
                      </a:solidFill>
                      <a:prstDash val="solid"/>
                      <a:round/>
                      <a:headEnd type="none" w="med" len="med"/>
                      <a:tailEnd type="none" w="med" len="med"/>
                    </a:lnR>
                    <a:lnT w="12700" cap="flat" cmpd="sng" algn="ctr">
                      <a:solidFill>
                        <a:srgbClr val="C0DB71"/>
                      </a:solidFill>
                      <a:prstDash val="solid"/>
                      <a:round/>
                      <a:headEnd type="none" w="med" len="med"/>
                      <a:tailEnd type="none" w="med" len="med"/>
                    </a:lnT>
                    <a:lnB w="12700" cap="flat" cmpd="sng" algn="ctr">
                      <a:solidFill>
                        <a:srgbClr val="C0DB71"/>
                      </a:solidFill>
                      <a:prstDash val="solid"/>
                      <a:round/>
                      <a:headEnd type="none" w="med" len="med"/>
                      <a:tailEnd type="none" w="med" len="med"/>
                    </a:lnB>
                  </a:tcPr>
                </a:tc>
                <a:extLst>
                  <a:ext uri="{0D108BD9-81ED-4DB2-BD59-A6C34878D82A}">
                    <a16:rowId xmlns:a16="http://schemas.microsoft.com/office/drawing/2014/main" val="2106648304"/>
                  </a:ext>
                </a:extLst>
              </a:tr>
              <a:tr h="554374">
                <a:tc>
                  <a:txBody>
                    <a:bodyPr/>
                    <a:lstStyle/>
                    <a:p>
                      <a:pPr algn="l" fontAlgn="t"/>
                      <a:r>
                        <a:rPr lang="en-US" dirty="0">
                          <a:effectLst/>
                        </a:rPr>
                        <a:t>Windows Server 2019 with Visual Studio 2019</a:t>
                      </a:r>
                    </a:p>
                  </a:txBody>
                  <a:tcPr>
                    <a:lnL w="12700" cap="flat" cmpd="sng" algn="ctr">
                      <a:solidFill>
                        <a:srgbClr val="D07B72"/>
                      </a:solidFill>
                      <a:prstDash val="solid"/>
                      <a:round/>
                      <a:headEnd type="none" w="med" len="med"/>
                      <a:tailEnd type="none" w="med" len="med"/>
                    </a:lnL>
                    <a:lnR w="12700" cap="flat" cmpd="sng" algn="ctr">
                      <a:solidFill>
                        <a:srgbClr val="508A71"/>
                      </a:solidFill>
                      <a:prstDash val="solid"/>
                      <a:round/>
                      <a:headEnd type="none" w="med" len="med"/>
                      <a:tailEnd type="none" w="med" len="med"/>
                    </a:lnR>
                    <a:lnT w="12700" cap="flat" cmpd="sng" algn="ctr">
                      <a:solidFill>
                        <a:srgbClr val="D07B72"/>
                      </a:solidFill>
                      <a:prstDash val="solid"/>
                      <a:round/>
                      <a:headEnd type="none" w="med" len="med"/>
                      <a:tailEnd type="none" w="med" len="med"/>
                    </a:lnT>
                    <a:lnB w="12700" cap="flat" cmpd="sng" algn="ctr">
                      <a:solidFill>
                        <a:srgbClr val="900970"/>
                      </a:solidFill>
                      <a:prstDash val="solid"/>
                      <a:round/>
                      <a:headEnd type="none" w="med" len="med"/>
                      <a:tailEnd type="none" w="med" len="med"/>
                    </a:lnB>
                  </a:tcPr>
                </a:tc>
                <a:tc>
                  <a:txBody>
                    <a:bodyPr/>
                    <a:lstStyle/>
                    <a:p>
                      <a:pPr algn="l" fontAlgn="t"/>
                      <a:r>
                        <a:rPr lang="en-US" i="1" dirty="0">
                          <a:effectLst/>
                        </a:rPr>
                        <a:t>windows-2019</a:t>
                      </a:r>
                      <a:endParaRPr lang="en-US" dirty="0">
                        <a:effectLst/>
                      </a:endParaRPr>
                    </a:p>
                  </a:txBody>
                  <a:tcPr>
                    <a:lnL w="12700" cap="flat" cmpd="sng" algn="ctr">
                      <a:solidFill>
                        <a:srgbClr val="508A71"/>
                      </a:solidFill>
                      <a:prstDash val="solid"/>
                      <a:round/>
                      <a:headEnd type="none" w="med" len="med"/>
                      <a:tailEnd type="none" w="med" len="med"/>
                    </a:lnL>
                    <a:lnR w="12700" cap="flat" cmpd="sng" algn="ctr">
                      <a:solidFill>
                        <a:srgbClr val="C0DB71"/>
                      </a:solidFill>
                      <a:prstDash val="solid"/>
                      <a:round/>
                      <a:headEnd type="none" w="med" len="med"/>
                      <a:tailEnd type="none" w="med" len="med"/>
                    </a:lnR>
                    <a:lnT w="12700" cap="flat" cmpd="sng" algn="ctr">
                      <a:solidFill>
                        <a:srgbClr val="508A71"/>
                      </a:solidFill>
                      <a:prstDash val="solid"/>
                      <a:round/>
                      <a:headEnd type="none" w="med" len="med"/>
                      <a:tailEnd type="none" w="med" len="med"/>
                    </a:lnT>
                    <a:lnB w="12700" cap="flat" cmpd="sng" algn="ctr">
                      <a:solidFill>
                        <a:srgbClr val="A03571"/>
                      </a:solidFill>
                      <a:prstDash val="solid"/>
                      <a:round/>
                      <a:headEnd type="none" w="med" len="med"/>
                      <a:tailEnd type="none" w="med" len="med"/>
                    </a:lnB>
                  </a:tcPr>
                </a:tc>
                <a:tc>
                  <a:txBody>
                    <a:bodyPr/>
                    <a:lstStyle/>
                    <a:p>
                      <a:pPr algn="l" fontAlgn="t"/>
                      <a:r>
                        <a:rPr lang="en-US">
                          <a:effectLst/>
                        </a:rPr>
                        <a:t>windows-latest OR windows-2019</a:t>
                      </a:r>
                    </a:p>
                  </a:txBody>
                  <a:tcPr>
                    <a:lnL w="12700" cap="flat" cmpd="sng" algn="ctr">
                      <a:solidFill>
                        <a:srgbClr val="C0DB71"/>
                      </a:solidFill>
                      <a:prstDash val="solid"/>
                      <a:round/>
                      <a:headEnd type="none" w="med" len="med"/>
                      <a:tailEnd type="none" w="med" len="med"/>
                    </a:lnL>
                    <a:lnR w="12700" cap="flat" cmpd="sng" algn="ctr">
                      <a:solidFill>
                        <a:srgbClr val="105470"/>
                      </a:solidFill>
                      <a:prstDash val="solid"/>
                      <a:round/>
                      <a:headEnd type="none" w="med" len="med"/>
                      <a:tailEnd type="none" w="med" len="med"/>
                    </a:lnR>
                    <a:lnT w="12700" cap="flat" cmpd="sng" algn="ctr">
                      <a:solidFill>
                        <a:srgbClr val="C0DB71"/>
                      </a:solidFill>
                      <a:prstDash val="solid"/>
                      <a:round/>
                      <a:headEnd type="none" w="med" len="med"/>
                      <a:tailEnd type="none" w="med" len="med"/>
                    </a:lnT>
                    <a:lnB w="12700" cap="flat" cmpd="sng" algn="ctr">
                      <a:solidFill>
                        <a:srgbClr val="402670"/>
                      </a:solidFill>
                      <a:prstDash val="solid"/>
                      <a:round/>
                      <a:headEnd type="none" w="med" len="med"/>
                      <a:tailEnd type="none" w="med" len="med"/>
                    </a:lnB>
                  </a:tcPr>
                </a:tc>
                <a:extLst>
                  <a:ext uri="{0D108BD9-81ED-4DB2-BD59-A6C34878D82A}">
                    <a16:rowId xmlns:a16="http://schemas.microsoft.com/office/drawing/2014/main" val="1441586738"/>
                  </a:ext>
                </a:extLst>
              </a:tr>
              <a:tr h="554374">
                <a:tc>
                  <a:txBody>
                    <a:bodyPr/>
                    <a:lstStyle/>
                    <a:p>
                      <a:pPr algn="l" fontAlgn="t"/>
                      <a:r>
                        <a:rPr lang="en-US">
                          <a:effectLst/>
                        </a:rPr>
                        <a:t>Windows Server 2016 with Visual Studio 2017</a:t>
                      </a:r>
                    </a:p>
                  </a:txBody>
                  <a:tcPr>
                    <a:lnL w="12700" cap="flat" cmpd="sng" algn="ctr">
                      <a:solidFill>
                        <a:srgbClr val="900970"/>
                      </a:solidFill>
                      <a:prstDash val="solid"/>
                      <a:round/>
                      <a:headEnd type="none" w="med" len="med"/>
                      <a:tailEnd type="none" w="med" len="med"/>
                    </a:lnL>
                    <a:lnR w="12700" cap="flat" cmpd="sng" algn="ctr">
                      <a:solidFill>
                        <a:srgbClr val="A03571"/>
                      </a:solidFill>
                      <a:prstDash val="solid"/>
                      <a:round/>
                      <a:headEnd type="none" w="med" len="med"/>
                      <a:tailEnd type="none" w="med" len="med"/>
                    </a:lnR>
                    <a:lnT w="12700" cap="flat" cmpd="sng" algn="ctr">
                      <a:solidFill>
                        <a:srgbClr val="900970"/>
                      </a:solidFill>
                      <a:prstDash val="solid"/>
                      <a:round/>
                      <a:headEnd type="none" w="med" len="med"/>
                      <a:tailEnd type="none" w="med" len="med"/>
                    </a:lnT>
                    <a:lnB w="12700" cap="flat" cmpd="sng" algn="ctr">
                      <a:solidFill>
                        <a:srgbClr val="D0EC70"/>
                      </a:solidFill>
                      <a:prstDash val="solid"/>
                      <a:round/>
                      <a:headEnd type="none" w="med" len="med"/>
                      <a:tailEnd type="none" w="med" len="med"/>
                    </a:lnB>
                  </a:tcPr>
                </a:tc>
                <a:tc>
                  <a:txBody>
                    <a:bodyPr/>
                    <a:lstStyle/>
                    <a:p>
                      <a:pPr algn="l" fontAlgn="t"/>
                      <a:r>
                        <a:rPr lang="en-US" i="1">
                          <a:effectLst/>
                        </a:rPr>
                        <a:t>vs2017-win2016</a:t>
                      </a:r>
                      <a:endParaRPr lang="en-US">
                        <a:effectLst/>
                      </a:endParaRPr>
                    </a:p>
                  </a:txBody>
                  <a:tcPr>
                    <a:lnL w="12700" cap="flat" cmpd="sng" algn="ctr">
                      <a:solidFill>
                        <a:srgbClr val="A03571"/>
                      </a:solidFill>
                      <a:prstDash val="solid"/>
                      <a:round/>
                      <a:headEnd type="none" w="med" len="med"/>
                      <a:tailEnd type="none" w="med" len="med"/>
                    </a:lnL>
                    <a:lnR w="12700" cap="flat" cmpd="sng" algn="ctr">
                      <a:solidFill>
                        <a:srgbClr val="402670"/>
                      </a:solidFill>
                      <a:prstDash val="solid"/>
                      <a:round/>
                      <a:headEnd type="none" w="med" len="med"/>
                      <a:tailEnd type="none" w="med" len="med"/>
                    </a:lnR>
                    <a:lnT w="12700" cap="flat" cmpd="sng" algn="ctr">
                      <a:solidFill>
                        <a:srgbClr val="A03571"/>
                      </a:solidFill>
                      <a:prstDash val="solid"/>
                      <a:round/>
                      <a:headEnd type="none" w="med" len="med"/>
                      <a:tailEnd type="none" w="med" len="med"/>
                    </a:lnT>
                    <a:lnB w="12700" cap="flat" cmpd="sng" algn="ctr">
                      <a:solidFill>
                        <a:srgbClr val="C0D570"/>
                      </a:solidFill>
                      <a:prstDash val="solid"/>
                      <a:round/>
                      <a:headEnd type="none" w="med" len="med"/>
                      <a:tailEnd type="none" w="med" len="med"/>
                    </a:lnB>
                  </a:tcPr>
                </a:tc>
                <a:tc>
                  <a:txBody>
                    <a:bodyPr/>
                    <a:lstStyle/>
                    <a:p>
                      <a:pPr algn="l" fontAlgn="t"/>
                      <a:r>
                        <a:rPr lang="en-US">
                          <a:effectLst/>
                        </a:rPr>
                        <a:t>vs2017-win2016</a:t>
                      </a:r>
                    </a:p>
                  </a:txBody>
                  <a:tcPr>
                    <a:lnL w="12700" cap="flat" cmpd="sng" algn="ctr">
                      <a:solidFill>
                        <a:srgbClr val="402670"/>
                      </a:solidFill>
                      <a:prstDash val="solid"/>
                      <a:round/>
                      <a:headEnd type="none" w="med" len="med"/>
                      <a:tailEnd type="none" w="med" len="med"/>
                    </a:lnL>
                    <a:lnR w="12700" cap="flat" cmpd="sng" algn="ctr">
                      <a:solidFill>
                        <a:srgbClr val="402670"/>
                      </a:solidFill>
                      <a:prstDash val="solid"/>
                      <a:round/>
                      <a:headEnd type="none" w="med" len="med"/>
                      <a:tailEnd type="none" w="med" len="med"/>
                    </a:lnR>
                    <a:lnT w="12700" cap="flat" cmpd="sng" algn="ctr">
                      <a:solidFill>
                        <a:srgbClr val="402670"/>
                      </a:solidFill>
                      <a:prstDash val="solid"/>
                      <a:round/>
                      <a:headEnd type="none" w="med" len="med"/>
                      <a:tailEnd type="none" w="med" len="med"/>
                    </a:lnT>
                    <a:lnB w="12700" cap="flat" cmpd="sng" algn="ctr">
                      <a:solidFill>
                        <a:srgbClr val="40E070"/>
                      </a:solidFill>
                      <a:prstDash val="solid"/>
                      <a:round/>
                      <a:headEnd type="none" w="med" len="med"/>
                      <a:tailEnd type="none" w="med" len="med"/>
                    </a:lnB>
                  </a:tcPr>
                </a:tc>
                <a:extLst>
                  <a:ext uri="{0D108BD9-81ED-4DB2-BD59-A6C34878D82A}">
                    <a16:rowId xmlns:a16="http://schemas.microsoft.com/office/drawing/2014/main" val="3844976199"/>
                  </a:ext>
                </a:extLst>
              </a:tr>
              <a:tr h="554374">
                <a:tc>
                  <a:txBody>
                    <a:bodyPr/>
                    <a:lstStyle/>
                    <a:p>
                      <a:pPr algn="l" fontAlgn="t"/>
                      <a:r>
                        <a:rPr lang="en-US">
                          <a:effectLst/>
                        </a:rPr>
                        <a:t>Ubuntu 20.04</a:t>
                      </a:r>
                    </a:p>
                  </a:txBody>
                  <a:tcPr>
                    <a:lnL w="12700" cap="flat" cmpd="sng" algn="ctr">
                      <a:solidFill>
                        <a:srgbClr val="D0EC70"/>
                      </a:solidFill>
                      <a:prstDash val="solid"/>
                      <a:round/>
                      <a:headEnd type="none" w="med" len="med"/>
                      <a:tailEnd type="none" w="med" len="med"/>
                    </a:lnL>
                    <a:lnR w="12700" cap="flat" cmpd="sng" algn="ctr">
                      <a:solidFill>
                        <a:srgbClr val="C0D570"/>
                      </a:solidFill>
                      <a:prstDash val="solid"/>
                      <a:round/>
                      <a:headEnd type="none" w="med" len="med"/>
                      <a:tailEnd type="none" w="med" len="med"/>
                    </a:lnR>
                    <a:lnT w="12700" cap="flat" cmpd="sng" algn="ctr">
                      <a:solidFill>
                        <a:srgbClr val="D0EC70"/>
                      </a:solidFill>
                      <a:prstDash val="solid"/>
                      <a:round/>
                      <a:headEnd type="none" w="med" len="med"/>
                      <a:tailEnd type="none" w="med" len="med"/>
                    </a:lnT>
                    <a:lnB w="12700" cap="flat" cmpd="sng" algn="ctr">
                      <a:solidFill>
                        <a:srgbClr val="B09070"/>
                      </a:solidFill>
                      <a:prstDash val="solid"/>
                      <a:round/>
                      <a:headEnd type="none" w="med" len="med"/>
                      <a:tailEnd type="none" w="med" len="med"/>
                    </a:lnB>
                  </a:tcPr>
                </a:tc>
                <a:tc>
                  <a:txBody>
                    <a:bodyPr/>
                    <a:lstStyle/>
                    <a:p>
                      <a:pPr algn="l" fontAlgn="t"/>
                      <a:r>
                        <a:rPr lang="en-US" i="1">
                          <a:effectLst/>
                        </a:rPr>
                        <a:t>ubuntu-20.04</a:t>
                      </a:r>
                      <a:endParaRPr lang="en-US">
                        <a:effectLst/>
                      </a:endParaRPr>
                    </a:p>
                  </a:txBody>
                  <a:tcPr>
                    <a:lnL w="12700" cap="flat" cmpd="sng" algn="ctr">
                      <a:solidFill>
                        <a:srgbClr val="C0D570"/>
                      </a:solidFill>
                      <a:prstDash val="solid"/>
                      <a:round/>
                      <a:headEnd type="none" w="med" len="med"/>
                      <a:tailEnd type="none" w="med" len="med"/>
                    </a:lnL>
                    <a:lnR w="12700" cap="flat" cmpd="sng" algn="ctr">
                      <a:solidFill>
                        <a:srgbClr val="40E070"/>
                      </a:solidFill>
                      <a:prstDash val="solid"/>
                      <a:round/>
                      <a:headEnd type="none" w="med" len="med"/>
                      <a:tailEnd type="none" w="med" len="med"/>
                    </a:lnR>
                    <a:lnT w="12700" cap="flat" cmpd="sng" algn="ctr">
                      <a:solidFill>
                        <a:srgbClr val="C0D570"/>
                      </a:solidFill>
                      <a:prstDash val="solid"/>
                      <a:round/>
                      <a:headEnd type="none" w="med" len="med"/>
                      <a:tailEnd type="none" w="med" len="med"/>
                    </a:lnT>
                    <a:lnB w="12700" cap="flat" cmpd="sng" algn="ctr">
                      <a:solidFill>
                        <a:srgbClr val="F0A770"/>
                      </a:solidFill>
                      <a:prstDash val="solid"/>
                      <a:round/>
                      <a:headEnd type="none" w="med" len="med"/>
                      <a:tailEnd type="none" w="med" len="med"/>
                    </a:lnB>
                  </a:tcPr>
                </a:tc>
                <a:tc>
                  <a:txBody>
                    <a:bodyPr/>
                    <a:lstStyle/>
                    <a:p>
                      <a:pPr algn="l" fontAlgn="t"/>
                      <a:r>
                        <a:rPr lang="en-US">
                          <a:effectLst/>
                        </a:rPr>
                        <a:t>ubuntu-latest OR ubuntu-20.04</a:t>
                      </a:r>
                    </a:p>
                  </a:txBody>
                  <a:tcPr>
                    <a:lnL w="12700" cap="flat" cmpd="sng" algn="ctr">
                      <a:solidFill>
                        <a:srgbClr val="40E070"/>
                      </a:solidFill>
                      <a:prstDash val="solid"/>
                      <a:round/>
                      <a:headEnd type="none" w="med" len="med"/>
                      <a:tailEnd type="none" w="med" len="med"/>
                    </a:lnL>
                    <a:lnR w="12700" cap="flat" cmpd="sng" algn="ctr">
                      <a:solidFill>
                        <a:srgbClr val="C0D870"/>
                      </a:solidFill>
                      <a:prstDash val="solid"/>
                      <a:round/>
                      <a:headEnd type="none" w="med" len="med"/>
                      <a:tailEnd type="none" w="med" len="med"/>
                    </a:lnR>
                    <a:lnT w="12700" cap="flat" cmpd="sng" algn="ctr">
                      <a:solidFill>
                        <a:srgbClr val="40E070"/>
                      </a:solidFill>
                      <a:prstDash val="solid"/>
                      <a:round/>
                      <a:headEnd type="none" w="med" len="med"/>
                      <a:tailEnd type="none" w="med" len="med"/>
                    </a:lnT>
                    <a:lnB w="12700" cap="flat" cmpd="sng" algn="ctr">
                      <a:solidFill>
                        <a:srgbClr val="201C6B"/>
                      </a:solidFill>
                      <a:prstDash val="solid"/>
                      <a:round/>
                      <a:headEnd type="none" w="med" len="med"/>
                      <a:tailEnd type="none" w="med" len="med"/>
                    </a:lnB>
                  </a:tcPr>
                </a:tc>
                <a:extLst>
                  <a:ext uri="{0D108BD9-81ED-4DB2-BD59-A6C34878D82A}">
                    <a16:rowId xmlns:a16="http://schemas.microsoft.com/office/drawing/2014/main" val="923398849"/>
                  </a:ext>
                </a:extLst>
              </a:tr>
              <a:tr h="306917">
                <a:tc>
                  <a:txBody>
                    <a:bodyPr/>
                    <a:lstStyle/>
                    <a:p>
                      <a:pPr algn="l" fontAlgn="t"/>
                      <a:r>
                        <a:rPr lang="en-US">
                          <a:effectLst/>
                        </a:rPr>
                        <a:t>Ubuntu 18.04</a:t>
                      </a:r>
                    </a:p>
                  </a:txBody>
                  <a:tcPr>
                    <a:lnL w="12700" cap="flat" cmpd="sng" algn="ctr">
                      <a:solidFill>
                        <a:srgbClr val="B09070"/>
                      </a:solidFill>
                      <a:prstDash val="solid"/>
                      <a:round/>
                      <a:headEnd type="none" w="med" len="med"/>
                      <a:tailEnd type="none" w="med" len="med"/>
                    </a:lnL>
                    <a:lnR w="12700" cap="flat" cmpd="sng" algn="ctr">
                      <a:solidFill>
                        <a:srgbClr val="F0A770"/>
                      </a:solidFill>
                      <a:prstDash val="solid"/>
                      <a:round/>
                      <a:headEnd type="none" w="med" len="med"/>
                      <a:tailEnd type="none" w="med" len="med"/>
                    </a:lnR>
                    <a:lnT w="12700" cap="flat" cmpd="sng" algn="ctr">
                      <a:solidFill>
                        <a:srgbClr val="B09070"/>
                      </a:solidFill>
                      <a:prstDash val="solid"/>
                      <a:round/>
                      <a:headEnd type="none" w="med" len="med"/>
                      <a:tailEnd type="none" w="med" len="med"/>
                    </a:lnT>
                    <a:lnB w="12700" cap="flat" cmpd="sng" algn="ctr">
                      <a:solidFill>
                        <a:srgbClr val="00D27F"/>
                      </a:solidFill>
                      <a:prstDash val="solid"/>
                      <a:round/>
                      <a:headEnd type="none" w="med" len="med"/>
                      <a:tailEnd type="none" w="med" len="med"/>
                    </a:lnB>
                  </a:tcPr>
                </a:tc>
                <a:tc>
                  <a:txBody>
                    <a:bodyPr/>
                    <a:lstStyle/>
                    <a:p>
                      <a:pPr algn="l" fontAlgn="t"/>
                      <a:r>
                        <a:rPr lang="en-US" i="1">
                          <a:effectLst/>
                        </a:rPr>
                        <a:t>ubuntu-18.04</a:t>
                      </a:r>
                      <a:endParaRPr lang="en-US">
                        <a:effectLst/>
                      </a:endParaRPr>
                    </a:p>
                  </a:txBody>
                  <a:tcPr>
                    <a:lnL w="12700" cap="flat" cmpd="sng" algn="ctr">
                      <a:solidFill>
                        <a:srgbClr val="F0A770"/>
                      </a:solidFill>
                      <a:prstDash val="solid"/>
                      <a:round/>
                      <a:headEnd type="none" w="med" len="med"/>
                      <a:tailEnd type="none" w="med" len="med"/>
                    </a:lnL>
                    <a:lnR w="12700" cap="flat" cmpd="sng" algn="ctr">
                      <a:solidFill>
                        <a:srgbClr val="201C6B"/>
                      </a:solidFill>
                      <a:prstDash val="solid"/>
                      <a:round/>
                      <a:headEnd type="none" w="med" len="med"/>
                      <a:tailEnd type="none" w="med" len="med"/>
                    </a:lnR>
                    <a:lnT w="12700" cap="flat" cmpd="sng" algn="ctr">
                      <a:solidFill>
                        <a:srgbClr val="F0A770"/>
                      </a:solidFill>
                      <a:prstDash val="solid"/>
                      <a:round/>
                      <a:headEnd type="none" w="med" len="med"/>
                      <a:tailEnd type="none" w="med" len="med"/>
                    </a:lnT>
                    <a:lnB w="12700" cap="flat" cmpd="sng" algn="ctr">
                      <a:solidFill>
                        <a:srgbClr val="505C7F"/>
                      </a:solidFill>
                      <a:prstDash val="solid"/>
                      <a:round/>
                      <a:headEnd type="none" w="med" len="med"/>
                      <a:tailEnd type="none" w="med" len="med"/>
                    </a:lnB>
                  </a:tcPr>
                </a:tc>
                <a:tc>
                  <a:txBody>
                    <a:bodyPr/>
                    <a:lstStyle/>
                    <a:p>
                      <a:pPr algn="l" fontAlgn="t"/>
                      <a:r>
                        <a:rPr lang="en-US">
                          <a:effectLst/>
                        </a:rPr>
                        <a:t>ubuntu-18.04</a:t>
                      </a:r>
                    </a:p>
                  </a:txBody>
                  <a:tcPr>
                    <a:lnL w="12700" cap="flat" cmpd="sng" algn="ctr">
                      <a:solidFill>
                        <a:srgbClr val="201C6B"/>
                      </a:solidFill>
                      <a:prstDash val="solid"/>
                      <a:round/>
                      <a:headEnd type="none" w="med" len="med"/>
                      <a:tailEnd type="none" w="med" len="med"/>
                    </a:lnL>
                    <a:lnR w="12700" cap="flat" cmpd="sng" algn="ctr">
                      <a:solidFill>
                        <a:srgbClr val="505F7F"/>
                      </a:solidFill>
                      <a:prstDash val="solid"/>
                      <a:round/>
                      <a:headEnd type="none" w="med" len="med"/>
                      <a:tailEnd type="none" w="med" len="med"/>
                    </a:lnR>
                    <a:lnT w="12700" cap="flat" cmpd="sng" algn="ctr">
                      <a:solidFill>
                        <a:srgbClr val="201C6B"/>
                      </a:solidFill>
                      <a:prstDash val="solid"/>
                      <a:round/>
                      <a:headEnd type="none" w="med" len="med"/>
                      <a:tailEnd type="none" w="med" len="med"/>
                    </a:lnT>
                    <a:lnB w="12700" cap="flat" cmpd="sng" algn="ctr">
                      <a:solidFill>
                        <a:srgbClr val="002A7F"/>
                      </a:solidFill>
                      <a:prstDash val="solid"/>
                      <a:round/>
                      <a:headEnd type="none" w="med" len="med"/>
                      <a:tailEnd type="none" w="med" len="med"/>
                    </a:lnB>
                  </a:tcPr>
                </a:tc>
                <a:extLst>
                  <a:ext uri="{0D108BD9-81ED-4DB2-BD59-A6C34878D82A}">
                    <a16:rowId xmlns:a16="http://schemas.microsoft.com/office/drawing/2014/main" val="10829739"/>
                  </a:ext>
                </a:extLst>
              </a:tr>
              <a:tr h="306917">
                <a:tc>
                  <a:txBody>
                    <a:bodyPr/>
                    <a:lstStyle/>
                    <a:p>
                      <a:pPr algn="l" fontAlgn="t"/>
                      <a:r>
                        <a:rPr lang="en-US">
                          <a:effectLst/>
                        </a:rPr>
                        <a:t>macOS 11 Big Sur</a:t>
                      </a:r>
                    </a:p>
                  </a:txBody>
                  <a:tcPr>
                    <a:lnL w="12700" cap="flat" cmpd="sng" algn="ctr">
                      <a:solidFill>
                        <a:srgbClr val="00D27F"/>
                      </a:solidFill>
                      <a:prstDash val="solid"/>
                      <a:round/>
                      <a:headEnd type="none" w="med" len="med"/>
                      <a:tailEnd type="none" w="med" len="med"/>
                    </a:lnL>
                    <a:lnR w="12700" cap="flat" cmpd="sng" algn="ctr">
                      <a:solidFill>
                        <a:srgbClr val="505C7F"/>
                      </a:solidFill>
                      <a:prstDash val="solid"/>
                      <a:round/>
                      <a:headEnd type="none" w="med" len="med"/>
                      <a:tailEnd type="none" w="med" len="med"/>
                    </a:lnR>
                    <a:lnT w="12700" cap="flat" cmpd="sng" algn="ctr">
                      <a:solidFill>
                        <a:srgbClr val="00D27F"/>
                      </a:solidFill>
                      <a:prstDash val="solid"/>
                      <a:round/>
                      <a:headEnd type="none" w="med" len="med"/>
                      <a:tailEnd type="none" w="med" len="med"/>
                    </a:lnT>
                    <a:lnB w="12700" cap="flat" cmpd="sng" algn="ctr">
                      <a:solidFill>
                        <a:srgbClr val="40637E"/>
                      </a:solidFill>
                      <a:prstDash val="solid"/>
                      <a:round/>
                      <a:headEnd type="none" w="med" len="med"/>
                      <a:tailEnd type="none" w="med" len="med"/>
                    </a:lnB>
                  </a:tcPr>
                </a:tc>
                <a:tc>
                  <a:txBody>
                    <a:bodyPr/>
                    <a:lstStyle/>
                    <a:p>
                      <a:pPr algn="l" fontAlgn="t"/>
                      <a:r>
                        <a:rPr lang="en-US" i="1">
                          <a:effectLst/>
                        </a:rPr>
                        <a:t>macOS-11</a:t>
                      </a:r>
                      <a:endParaRPr lang="en-US">
                        <a:effectLst/>
                      </a:endParaRPr>
                    </a:p>
                  </a:txBody>
                  <a:tcPr>
                    <a:lnL w="12700" cap="flat" cmpd="sng" algn="ctr">
                      <a:solidFill>
                        <a:srgbClr val="505C7F"/>
                      </a:solidFill>
                      <a:prstDash val="solid"/>
                      <a:round/>
                      <a:headEnd type="none" w="med" len="med"/>
                      <a:tailEnd type="none" w="med" len="med"/>
                    </a:lnL>
                    <a:lnR w="12700" cap="flat" cmpd="sng" algn="ctr">
                      <a:solidFill>
                        <a:srgbClr val="002A7F"/>
                      </a:solidFill>
                      <a:prstDash val="solid"/>
                      <a:round/>
                      <a:headEnd type="none" w="med" len="med"/>
                      <a:tailEnd type="none" w="med" len="med"/>
                    </a:lnR>
                    <a:lnT w="12700" cap="flat" cmpd="sng" algn="ctr">
                      <a:solidFill>
                        <a:srgbClr val="505C7F"/>
                      </a:solidFill>
                      <a:prstDash val="solid"/>
                      <a:round/>
                      <a:headEnd type="none" w="med" len="med"/>
                      <a:tailEnd type="none" w="med" len="med"/>
                    </a:lnT>
                    <a:lnB w="12700" cap="flat" cmpd="sng" algn="ctr">
                      <a:solidFill>
                        <a:srgbClr val="E0D97F"/>
                      </a:solidFill>
                      <a:prstDash val="solid"/>
                      <a:round/>
                      <a:headEnd type="none" w="med" len="med"/>
                      <a:tailEnd type="none" w="med" len="med"/>
                    </a:lnB>
                  </a:tcPr>
                </a:tc>
                <a:tc>
                  <a:txBody>
                    <a:bodyPr/>
                    <a:lstStyle/>
                    <a:p>
                      <a:pPr algn="l" fontAlgn="t"/>
                      <a:r>
                        <a:rPr lang="en-US">
                          <a:effectLst/>
                        </a:rPr>
                        <a:t>macOS-11</a:t>
                      </a:r>
                    </a:p>
                  </a:txBody>
                  <a:tcPr>
                    <a:lnL w="12700" cap="flat" cmpd="sng" algn="ctr">
                      <a:solidFill>
                        <a:srgbClr val="002A7F"/>
                      </a:solidFill>
                      <a:prstDash val="solid"/>
                      <a:round/>
                      <a:headEnd type="none" w="med" len="med"/>
                      <a:tailEnd type="none" w="med" len="med"/>
                    </a:lnL>
                    <a:lnR w="12700" cap="flat" cmpd="sng" algn="ctr">
                      <a:solidFill>
                        <a:srgbClr val="90BC7F"/>
                      </a:solidFill>
                      <a:prstDash val="solid"/>
                      <a:round/>
                      <a:headEnd type="none" w="med" len="med"/>
                      <a:tailEnd type="none" w="med" len="med"/>
                    </a:lnR>
                    <a:lnT w="12700" cap="flat" cmpd="sng" algn="ctr">
                      <a:solidFill>
                        <a:srgbClr val="002A7F"/>
                      </a:solidFill>
                      <a:prstDash val="solid"/>
                      <a:round/>
                      <a:headEnd type="none" w="med" len="med"/>
                      <a:tailEnd type="none" w="med" len="med"/>
                    </a:lnT>
                    <a:lnB w="12700" cap="flat" cmpd="sng" algn="ctr">
                      <a:solidFill>
                        <a:srgbClr val="20377C"/>
                      </a:solidFill>
                      <a:prstDash val="solid"/>
                      <a:round/>
                      <a:headEnd type="none" w="med" len="med"/>
                      <a:tailEnd type="none" w="med" len="med"/>
                    </a:lnB>
                  </a:tcPr>
                </a:tc>
                <a:extLst>
                  <a:ext uri="{0D108BD9-81ED-4DB2-BD59-A6C34878D82A}">
                    <a16:rowId xmlns:a16="http://schemas.microsoft.com/office/drawing/2014/main" val="2579465141"/>
                  </a:ext>
                </a:extLst>
              </a:tr>
              <a:tr h="395982">
                <a:tc>
                  <a:txBody>
                    <a:bodyPr/>
                    <a:lstStyle/>
                    <a:p>
                      <a:pPr algn="l" fontAlgn="t"/>
                      <a:r>
                        <a:rPr lang="en-US">
                          <a:effectLst/>
                        </a:rPr>
                        <a:t>macOS X Mojave 10.14</a:t>
                      </a:r>
                    </a:p>
                  </a:txBody>
                  <a:tcPr>
                    <a:lnL w="12700" cap="flat" cmpd="sng" algn="ctr">
                      <a:solidFill>
                        <a:srgbClr val="40637E"/>
                      </a:solidFill>
                      <a:prstDash val="solid"/>
                      <a:round/>
                      <a:headEnd type="none" w="med" len="med"/>
                      <a:tailEnd type="none" w="med" len="med"/>
                    </a:lnL>
                    <a:lnR w="12700" cap="flat" cmpd="sng" algn="ctr">
                      <a:solidFill>
                        <a:srgbClr val="E0D97F"/>
                      </a:solidFill>
                      <a:prstDash val="solid"/>
                      <a:round/>
                      <a:headEnd type="none" w="med" len="med"/>
                      <a:tailEnd type="none" w="med" len="med"/>
                    </a:lnR>
                    <a:lnT w="12700" cap="flat" cmpd="sng" algn="ctr">
                      <a:solidFill>
                        <a:srgbClr val="40637E"/>
                      </a:solidFill>
                      <a:prstDash val="solid"/>
                      <a:round/>
                      <a:headEnd type="none" w="med" len="med"/>
                      <a:tailEnd type="none" w="med" len="med"/>
                    </a:lnT>
                    <a:lnB w="12700" cap="flat" cmpd="sng" algn="ctr">
                      <a:solidFill>
                        <a:srgbClr val="70BB79"/>
                      </a:solidFill>
                      <a:prstDash val="solid"/>
                      <a:round/>
                      <a:headEnd type="none" w="med" len="med"/>
                      <a:tailEnd type="none" w="med" len="med"/>
                    </a:lnB>
                  </a:tcPr>
                </a:tc>
                <a:tc>
                  <a:txBody>
                    <a:bodyPr/>
                    <a:lstStyle/>
                    <a:p>
                      <a:pPr algn="l" fontAlgn="t"/>
                      <a:r>
                        <a:rPr lang="en-US" i="1">
                          <a:effectLst/>
                        </a:rPr>
                        <a:t>macOS-10.14</a:t>
                      </a:r>
                      <a:endParaRPr lang="en-US">
                        <a:effectLst/>
                      </a:endParaRPr>
                    </a:p>
                  </a:txBody>
                  <a:tcPr>
                    <a:lnL w="12700" cap="flat" cmpd="sng" algn="ctr">
                      <a:solidFill>
                        <a:srgbClr val="E0D97F"/>
                      </a:solidFill>
                      <a:prstDash val="solid"/>
                      <a:round/>
                      <a:headEnd type="none" w="med" len="med"/>
                      <a:tailEnd type="none" w="med" len="med"/>
                    </a:lnL>
                    <a:lnR w="12700" cap="flat" cmpd="sng" algn="ctr">
                      <a:solidFill>
                        <a:srgbClr val="20377C"/>
                      </a:solidFill>
                      <a:prstDash val="solid"/>
                      <a:round/>
                      <a:headEnd type="none" w="med" len="med"/>
                      <a:tailEnd type="none" w="med" len="med"/>
                    </a:lnR>
                    <a:lnT w="12700" cap="flat" cmpd="sng" algn="ctr">
                      <a:solidFill>
                        <a:srgbClr val="E0D97F"/>
                      </a:solidFill>
                      <a:prstDash val="solid"/>
                      <a:round/>
                      <a:headEnd type="none" w="med" len="med"/>
                      <a:tailEnd type="none" w="med" len="med"/>
                    </a:lnT>
                    <a:lnB w="12700" cap="flat" cmpd="sng" algn="ctr">
                      <a:solidFill>
                        <a:srgbClr val="60B979"/>
                      </a:solidFill>
                      <a:prstDash val="solid"/>
                      <a:round/>
                      <a:headEnd type="none" w="med" len="med"/>
                      <a:tailEnd type="none" w="med" len="med"/>
                    </a:lnB>
                  </a:tcPr>
                </a:tc>
                <a:tc>
                  <a:txBody>
                    <a:bodyPr/>
                    <a:lstStyle/>
                    <a:p>
                      <a:pPr algn="l" fontAlgn="t"/>
                      <a:r>
                        <a:rPr lang="en-US">
                          <a:effectLst/>
                        </a:rPr>
                        <a:t>macOS-10.14</a:t>
                      </a:r>
                    </a:p>
                  </a:txBody>
                  <a:tcPr>
                    <a:lnL w="12700" cap="flat" cmpd="sng" algn="ctr">
                      <a:solidFill>
                        <a:srgbClr val="20377C"/>
                      </a:solidFill>
                      <a:prstDash val="solid"/>
                      <a:round/>
                      <a:headEnd type="none" w="med" len="med"/>
                      <a:tailEnd type="none" w="med" len="med"/>
                    </a:lnL>
                    <a:lnR w="12700" cap="flat" cmpd="sng" algn="ctr">
                      <a:solidFill>
                        <a:srgbClr val="902A7B"/>
                      </a:solidFill>
                      <a:prstDash val="solid"/>
                      <a:round/>
                      <a:headEnd type="none" w="med" len="med"/>
                      <a:tailEnd type="none" w="med" len="med"/>
                    </a:lnR>
                    <a:lnT w="12700" cap="flat" cmpd="sng" algn="ctr">
                      <a:solidFill>
                        <a:srgbClr val="20377C"/>
                      </a:solidFill>
                      <a:prstDash val="solid"/>
                      <a:round/>
                      <a:headEnd type="none" w="med" len="med"/>
                      <a:tailEnd type="none" w="med" len="med"/>
                    </a:lnT>
                    <a:lnB w="12700" cap="flat" cmpd="sng" algn="ctr">
                      <a:solidFill>
                        <a:srgbClr val="90A479"/>
                      </a:solidFill>
                      <a:prstDash val="solid"/>
                      <a:round/>
                      <a:headEnd type="none" w="med" len="med"/>
                      <a:tailEnd type="none" w="med" len="med"/>
                    </a:lnB>
                  </a:tcPr>
                </a:tc>
                <a:extLst>
                  <a:ext uri="{0D108BD9-81ED-4DB2-BD59-A6C34878D82A}">
                    <a16:rowId xmlns:a16="http://schemas.microsoft.com/office/drawing/2014/main" val="465738735"/>
                  </a:ext>
                </a:extLst>
              </a:tr>
              <a:tr h="554374">
                <a:tc>
                  <a:txBody>
                    <a:bodyPr/>
                    <a:lstStyle/>
                    <a:p>
                      <a:pPr algn="l" fontAlgn="t"/>
                      <a:r>
                        <a:rPr lang="en-US">
                          <a:effectLst/>
                        </a:rPr>
                        <a:t>macOS X Catalina 10.15</a:t>
                      </a:r>
                    </a:p>
                  </a:txBody>
                  <a:tcPr>
                    <a:lnL w="12700" cap="flat" cmpd="sng" algn="ctr">
                      <a:solidFill>
                        <a:srgbClr val="70BB79"/>
                      </a:solidFill>
                      <a:prstDash val="solid"/>
                      <a:round/>
                      <a:headEnd type="none" w="med" len="med"/>
                      <a:tailEnd type="none" w="med" len="med"/>
                    </a:lnL>
                    <a:lnR w="12700" cap="flat" cmpd="sng" algn="ctr">
                      <a:solidFill>
                        <a:srgbClr val="60B979"/>
                      </a:solidFill>
                      <a:prstDash val="solid"/>
                      <a:round/>
                      <a:headEnd type="none" w="med" len="med"/>
                      <a:tailEnd type="none" w="med" len="med"/>
                    </a:lnR>
                    <a:lnT w="12700" cap="flat" cmpd="sng" algn="ctr">
                      <a:solidFill>
                        <a:srgbClr val="70BB79"/>
                      </a:solidFill>
                      <a:prstDash val="solid"/>
                      <a:round/>
                      <a:headEnd type="none" w="med" len="med"/>
                      <a:tailEnd type="none" w="med" len="med"/>
                    </a:lnT>
                    <a:lnB w="12700" cap="flat" cmpd="sng" algn="ctr">
                      <a:solidFill>
                        <a:srgbClr val="70BB79"/>
                      </a:solidFill>
                      <a:prstDash val="solid"/>
                      <a:round/>
                      <a:headEnd type="none" w="med" len="med"/>
                      <a:tailEnd type="none" w="med" len="med"/>
                    </a:lnB>
                  </a:tcPr>
                </a:tc>
                <a:tc>
                  <a:txBody>
                    <a:bodyPr/>
                    <a:lstStyle/>
                    <a:p>
                      <a:pPr algn="l" fontAlgn="t"/>
                      <a:r>
                        <a:rPr lang="en-US" i="1">
                          <a:effectLst/>
                        </a:rPr>
                        <a:t>macOS-10.15</a:t>
                      </a:r>
                      <a:endParaRPr lang="en-US">
                        <a:effectLst/>
                      </a:endParaRPr>
                    </a:p>
                  </a:txBody>
                  <a:tcPr>
                    <a:lnL w="12700" cap="flat" cmpd="sng" algn="ctr">
                      <a:solidFill>
                        <a:srgbClr val="60B979"/>
                      </a:solidFill>
                      <a:prstDash val="solid"/>
                      <a:round/>
                      <a:headEnd type="none" w="med" len="med"/>
                      <a:tailEnd type="none" w="med" len="med"/>
                    </a:lnL>
                    <a:lnR w="12700" cap="flat" cmpd="sng" algn="ctr">
                      <a:solidFill>
                        <a:srgbClr val="90A479"/>
                      </a:solidFill>
                      <a:prstDash val="solid"/>
                      <a:round/>
                      <a:headEnd type="none" w="med" len="med"/>
                      <a:tailEnd type="none" w="med" len="med"/>
                    </a:lnR>
                    <a:lnT w="12700" cap="flat" cmpd="sng" algn="ctr">
                      <a:solidFill>
                        <a:srgbClr val="60B979"/>
                      </a:solidFill>
                      <a:prstDash val="solid"/>
                      <a:round/>
                      <a:headEnd type="none" w="med" len="med"/>
                      <a:tailEnd type="none" w="med" len="med"/>
                    </a:lnT>
                    <a:lnB w="12700" cap="flat" cmpd="sng" algn="ctr">
                      <a:solidFill>
                        <a:srgbClr val="60B979"/>
                      </a:solidFill>
                      <a:prstDash val="solid"/>
                      <a:round/>
                      <a:headEnd type="none" w="med" len="med"/>
                      <a:tailEnd type="none" w="med" len="med"/>
                    </a:lnB>
                  </a:tcPr>
                </a:tc>
                <a:tc>
                  <a:txBody>
                    <a:bodyPr/>
                    <a:lstStyle/>
                    <a:p>
                      <a:pPr algn="l" fontAlgn="t"/>
                      <a:r>
                        <a:rPr lang="en-US" dirty="0">
                          <a:effectLst/>
                        </a:rPr>
                        <a:t>macOS-latest OR macOS-10.15</a:t>
                      </a:r>
                    </a:p>
                  </a:txBody>
                  <a:tcPr>
                    <a:lnL w="12700" cap="flat" cmpd="sng" algn="ctr">
                      <a:solidFill>
                        <a:srgbClr val="90A479"/>
                      </a:solidFill>
                      <a:prstDash val="solid"/>
                      <a:round/>
                      <a:headEnd type="none" w="med" len="med"/>
                      <a:tailEnd type="none" w="med" len="med"/>
                    </a:lnL>
                    <a:lnR w="12700" cap="flat" cmpd="sng" algn="ctr">
                      <a:solidFill>
                        <a:srgbClr val="90A479"/>
                      </a:solidFill>
                      <a:prstDash val="solid"/>
                      <a:round/>
                      <a:headEnd type="none" w="med" len="med"/>
                      <a:tailEnd type="none" w="med" len="med"/>
                    </a:lnR>
                    <a:lnT w="12700" cap="flat" cmpd="sng" algn="ctr">
                      <a:solidFill>
                        <a:srgbClr val="90A479"/>
                      </a:solidFill>
                      <a:prstDash val="solid"/>
                      <a:round/>
                      <a:headEnd type="none" w="med" len="med"/>
                      <a:tailEnd type="none" w="med" len="med"/>
                    </a:lnT>
                    <a:lnB w="12700" cap="flat" cmpd="sng" algn="ctr">
                      <a:solidFill>
                        <a:srgbClr val="90A479"/>
                      </a:solidFill>
                      <a:prstDash val="solid"/>
                      <a:round/>
                      <a:headEnd type="none" w="med" len="med"/>
                      <a:tailEnd type="none" w="med" len="med"/>
                    </a:lnB>
                  </a:tcPr>
                </a:tc>
                <a:extLst>
                  <a:ext uri="{0D108BD9-81ED-4DB2-BD59-A6C34878D82A}">
                    <a16:rowId xmlns:a16="http://schemas.microsoft.com/office/drawing/2014/main" val="2736641994"/>
                  </a:ext>
                </a:extLst>
              </a:tr>
            </a:tbl>
          </a:graphicData>
        </a:graphic>
      </p:graphicFrame>
      <p:sp>
        <p:nvSpPr>
          <p:cNvPr id="3" name="TextBox 2">
            <a:extLst>
              <a:ext uri="{FF2B5EF4-FFF2-40B4-BE49-F238E27FC236}">
                <a16:creationId xmlns:a16="http://schemas.microsoft.com/office/drawing/2014/main" id="{DAE66BEF-385D-BD4F-BC1D-A5DF7E6D238F}"/>
              </a:ext>
            </a:extLst>
          </p:cNvPr>
          <p:cNvSpPr txBox="1"/>
          <p:nvPr/>
        </p:nvSpPr>
        <p:spPr>
          <a:xfrm>
            <a:off x="1178560" y="264160"/>
            <a:ext cx="7396480" cy="769441"/>
          </a:xfrm>
          <a:prstGeom prst="rect">
            <a:avLst/>
          </a:prstGeom>
          <a:noFill/>
        </p:spPr>
        <p:txBody>
          <a:bodyPr wrap="square" rtlCol="0">
            <a:spAutoFit/>
          </a:bodyPr>
          <a:lstStyle/>
          <a:p>
            <a:r>
              <a:rPr lang="en-US" sz="4400" b="1" dirty="0"/>
              <a:t>Some Specs for Self-Hosted</a:t>
            </a:r>
          </a:p>
        </p:txBody>
      </p:sp>
    </p:spTree>
    <p:extLst>
      <p:ext uri="{BB962C8B-B14F-4D97-AF65-F5344CB8AC3E}">
        <p14:creationId xmlns:p14="http://schemas.microsoft.com/office/powerpoint/2010/main" val="257491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EACC-1841-3143-89E7-C0B2E78F7D1A}"/>
              </a:ext>
            </a:extLst>
          </p:cNvPr>
          <p:cNvSpPr>
            <a:spLocks noGrp="1"/>
          </p:cNvSpPr>
          <p:nvPr>
            <p:ph type="title"/>
          </p:nvPr>
        </p:nvSpPr>
        <p:spPr/>
        <p:txBody>
          <a:bodyPr/>
          <a:lstStyle/>
          <a:p>
            <a:r>
              <a:rPr lang="en-US" b="1" dirty="0"/>
              <a:t>Self-Hosted Agents</a:t>
            </a:r>
          </a:p>
        </p:txBody>
      </p:sp>
      <p:pic>
        <p:nvPicPr>
          <p:cNvPr id="7" name="Picture 6">
            <a:extLst>
              <a:ext uri="{FF2B5EF4-FFF2-40B4-BE49-F238E27FC236}">
                <a16:creationId xmlns:a16="http://schemas.microsoft.com/office/drawing/2014/main" id="{34F3CE3B-81FB-D045-A69F-08F5C96C2D7C}"/>
              </a:ext>
            </a:extLst>
          </p:cNvPr>
          <p:cNvPicPr>
            <a:picLocks noChangeAspect="1"/>
          </p:cNvPicPr>
          <p:nvPr/>
        </p:nvPicPr>
        <p:blipFill>
          <a:blip r:embed="rId2"/>
          <a:stretch>
            <a:fillRect/>
          </a:stretch>
        </p:blipFill>
        <p:spPr>
          <a:xfrm>
            <a:off x="304800" y="2230438"/>
            <a:ext cx="11582400" cy="2717800"/>
          </a:xfrm>
          <a:prstGeom prst="rect">
            <a:avLst/>
          </a:prstGeom>
        </p:spPr>
      </p:pic>
    </p:spTree>
    <p:extLst>
      <p:ext uri="{BB962C8B-B14F-4D97-AF65-F5344CB8AC3E}">
        <p14:creationId xmlns:p14="http://schemas.microsoft.com/office/powerpoint/2010/main" val="2840791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0B66-C88B-7445-8AB2-26CF604AF2EB}"/>
              </a:ext>
            </a:extLst>
          </p:cNvPr>
          <p:cNvSpPr>
            <a:spLocks noGrp="1"/>
          </p:cNvSpPr>
          <p:nvPr>
            <p:ph type="title"/>
          </p:nvPr>
        </p:nvSpPr>
        <p:spPr>
          <a:xfrm>
            <a:off x="403417" y="161925"/>
            <a:ext cx="10515600" cy="1325563"/>
          </a:xfrm>
        </p:spPr>
        <p:txBody>
          <a:bodyPr/>
          <a:lstStyle/>
          <a:p>
            <a:r>
              <a:rPr lang="en-US" b="1" dirty="0"/>
              <a:t>Self-Hosted Agents</a:t>
            </a:r>
          </a:p>
        </p:txBody>
      </p:sp>
      <p:pic>
        <p:nvPicPr>
          <p:cNvPr id="5" name="Content Placeholder 4">
            <a:extLst>
              <a:ext uri="{FF2B5EF4-FFF2-40B4-BE49-F238E27FC236}">
                <a16:creationId xmlns:a16="http://schemas.microsoft.com/office/drawing/2014/main" id="{F0AAB683-41C9-EF47-9488-B7D95452A6CE}"/>
              </a:ext>
            </a:extLst>
          </p:cNvPr>
          <p:cNvPicPr>
            <a:picLocks noGrp="1" noChangeAspect="1"/>
          </p:cNvPicPr>
          <p:nvPr>
            <p:ph idx="1"/>
          </p:nvPr>
        </p:nvPicPr>
        <p:blipFill>
          <a:blip r:embed="rId2"/>
          <a:stretch>
            <a:fillRect/>
          </a:stretch>
        </p:blipFill>
        <p:spPr>
          <a:xfrm>
            <a:off x="403417" y="1229519"/>
            <a:ext cx="4304940" cy="4352925"/>
          </a:xfrm>
        </p:spPr>
      </p:pic>
      <p:pic>
        <p:nvPicPr>
          <p:cNvPr id="8" name="Content Placeholder 4">
            <a:extLst>
              <a:ext uri="{FF2B5EF4-FFF2-40B4-BE49-F238E27FC236}">
                <a16:creationId xmlns:a16="http://schemas.microsoft.com/office/drawing/2014/main" id="{4A5E4818-E94E-1846-9558-5258DCF68C35}"/>
              </a:ext>
            </a:extLst>
          </p:cNvPr>
          <p:cNvPicPr>
            <a:picLocks noChangeAspect="1"/>
          </p:cNvPicPr>
          <p:nvPr/>
        </p:nvPicPr>
        <p:blipFill>
          <a:blip r:embed="rId3"/>
          <a:stretch>
            <a:fillRect/>
          </a:stretch>
        </p:blipFill>
        <p:spPr>
          <a:xfrm>
            <a:off x="4823836" y="1217612"/>
            <a:ext cx="7002886" cy="4174797"/>
          </a:xfrm>
          <a:prstGeom prst="rect">
            <a:avLst/>
          </a:prstGeom>
        </p:spPr>
      </p:pic>
    </p:spTree>
    <p:extLst>
      <p:ext uri="{BB962C8B-B14F-4D97-AF65-F5344CB8AC3E}">
        <p14:creationId xmlns:p14="http://schemas.microsoft.com/office/powerpoint/2010/main" val="1276895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493E-FFA5-4043-A25F-4AB7B5E5460E}"/>
              </a:ext>
            </a:extLst>
          </p:cNvPr>
          <p:cNvSpPr>
            <a:spLocks noGrp="1"/>
          </p:cNvSpPr>
          <p:nvPr>
            <p:ph type="title"/>
          </p:nvPr>
        </p:nvSpPr>
        <p:spPr>
          <a:xfrm>
            <a:off x="519568" y="347662"/>
            <a:ext cx="10515600" cy="1325563"/>
          </a:xfrm>
        </p:spPr>
        <p:txBody>
          <a:bodyPr/>
          <a:lstStyle/>
          <a:p>
            <a:r>
              <a:rPr lang="en-US" b="1" dirty="0"/>
              <a:t>Self-Hosted Agents</a:t>
            </a:r>
          </a:p>
        </p:txBody>
      </p:sp>
      <p:pic>
        <p:nvPicPr>
          <p:cNvPr id="5" name="Content Placeholder 4">
            <a:extLst>
              <a:ext uri="{FF2B5EF4-FFF2-40B4-BE49-F238E27FC236}">
                <a16:creationId xmlns:a16="http://schemas.microsoft.com/office/drawing/2014/main" id="{AA3C9808-CB58-594B-8591-78F0DD653D8A}"/>
              </a:ext>
            </a:extLst>
          </p:cNvPr>
          <p:cNvPicPr>
            <a:picLocks noGrp="1" noChangeAspect="1"/>
          </p:cNvPicPr>
          <p:nvPr>
            <p:ph idx="1"/>
          </p:nvPr>
        </p:nvPicPr>
        <p:blipFill>
          <a:blip r:embed="rId3"/>
          <a:stretch>
            <a:fillRect/>
          </a:stretch>
        </p:blipFill>
        <p:spPr>
          <a:xfrm>
            <a:off x="519568" y="1673225"/>
            <a:ext cx="5595501" cy="4352925"/>
          </a:xfrm>
        </p:spPr>
      </p:pic>
      <p:pic>
        <p:nvPicPr>
          <p:cNvPr id="6" name="Picture 5">
            <a:extLst>
              <a:ext uri="{FF2B5EF4-FFF2-40B4-BE49-F238E27FC236}">
                <a16:creationId xmlns:a16="http://schemas.microsoft.com/office/drawing/2014/main" id="{BA7461F9-DBBA-8E45-B9F1-DA5FA22E23D1}"/>
              </a:ext>
            </a:extLst>
          </p:cNvPr>
          <p:cNvPicPr>
            <a:picLocks noChangeAspect="1"/>
          </p:cNvPicPr>
          <p:nvPr/>
        </p:nvPicPr>
        <p:blipFill>
          <a:blip r:embed="rId4"/>
          <a:stretch>
            <a:fillRect/>
          </a:stretch>
        </p:blipFill>
        <p:spPr>
          <a:xfrm>
            <a:off x="3848139" y="3268662"/>
            <a:ext cx="7772400" cy="2006600"/>
          </a:xfrm>
          <a:prstGeom prst="rect">
            <a:avLst/>
          </a:prstGeom>
        </p:spPr>
      </p:pic>
    </p:spTree>
    <p:extLst>
      <p:ext uri="{BB962C8B-B14F-4D97-AF65-F5344CB8AC3E}">
        <p14:creationId xmlns:p14="http://schemas.microsoft.com/office/powerpoint/2010/main" val="3722264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75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8EFF-927E-2C4C-8588-65C9509929C6}"/>
              </a:ext>
            </a:extLst>
          </p:cNvPr>
          <p:cNvSpPr>
            <a:spLocks noGrp="1"/>
          </p:cNvSpPr>
          <p:nvPr>
            <p:ph type="ctrTitle"/>
          </p:nvPr>
        </p:nvSpPr>
        <p:spPr>
          <a:xfrm>
            <a:off x="612985" y="2255519"/>
            <a:ext cx="8805334" cy="1225973"/>
          </a:xfrm>
        </p:spPr>
        <p:txBody>
          <a:bodyPr>
            <a:normAutofit/>
          </a:bodyPr>
          <a:lstStyle/>
          <a:p>
            <a:r>
              <a:rPr lang="en-US" dirty="0">
                <a:solidFill>
                  <a:schemeClr val="bg2"/>
                </a:solidFill>
              </a:rPr>
              <a:t>Pipelines in Azure DevOps</a:t>
            </a:r>
          </a:p>
        </p:txBody>
      </p:sp>
      <p:pic>
        <p:nvPicPr>
          <p:cNvPr id="4" name="Graphic 3">
            <a:extLst>
              <a:ext uri="{FF2B5EF4-FFF2-40B4-BE49-F238E27FC236}">
                <a16:creationId xmlns:a16="http://schemas.microsoft.com/office/drawing/2014/main" id="{86020C01-F16B-4A41-A512-19C82675A87A}"/>
              </a:ext>
            </a:extLst>
          </p:cNvPr>
          <p:cNvPicPr>
            <a:picLocks noChangeAspect="1"/>
          </p:cNvPicPr>
          <p:nvPr/>
        </p:nvPicPr>
        <p:blipFill>
          <a:blip r:embed="rId2">
            <a:lum bright="70000" contrast="-70000"/>
            <a:extLst>
              <a:ext uri="{96DAC541-7B7A-43D3-8B79-37D633B846F1}">
                <asvg:svgBlip xmlns:asvg="http://schemas.microsoft.com/office/drawing/2016/SVG/main" r:embed="rId3"/>
              </a:ext>
            </a:extLst>
          </a:blip>
          <a:stretch>
            <a:fillRect/>
          </a:stretch>
        </p:blipFill>
        <p:spPr>
          <a:xfrm>
            <a:off x="8554721" y="3727029"/>
            <a:ext cx="2509518" cy="2509518"/>
          </a:xfrm>
          <a:prstGeom prst="rect">
            <a:avLst/>
          </a:prstGeom>
        </p:spPr>
      </p:pic>
    </p:spTree>
    <p:extLst>
      <p:ext uri="{BB962C8B-B14F-4D97-AF65-F5344CB8AC3E}">
        <p14:creationId xmlns:p14="http://schemas.microsoft.com/office/powerpoint/2010/main" val="3516195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EA4566-F7AF-9A40-8901-54F2FA79A881}"/>
              </a:ext>
            </a:extLst>
          </p:cNvPr>
          <p:cNvSpPr>
            <a:spLocks noGrp="1"/>
          </p:cNvSpPr>
          <p:nvPr>
            <p:ph type="body" idx="1"/>
          </p:nvPr>
        </p:nvSpPr>
        <p:spPr/>
        <p:txBody>
          <a:bodyPr>
            <a:normAutofit/>
          </a:bodyPr>
          <a:lstStyle/>
          <a:p>
            <a:r>
              <a:rPr lang="en-US" dirty="0"/>
              <a:t>Platform and language independent </a:t>
            </a:r>
          </a:p>
          <a:p>
            <a:r>
              <a:rPr lang="en-US" dirty="0"/>
              <a:t>Interoperability with different types of repositories</a:t>
            </a:r>
          </a:p>
          <a:p>
            <a:r>
              <a:rPr lang="en-US" dirty="0"/>
              <a:t>Coexistence with standard of extensions available for code building </a:t>
            </a:r>
          </a:p>
          <a:p>
            <a:r>
              <a:rPr lang="en-US" dirty="0"/>
              <a:t>Compatibility to deploy code to different cloud vendors. </a:t>
            </a:r>
          </a:p>
          <a:p>
            <a:r>
              <a:rPr lang="en-US" dirty="0"/>
              <a:t>Ability to work with containerized applications</a:t>
            </a:r>
          </a:p>
          <a:p>
            <a:endParaRPr lang="en-US" dirty="0"/>
          </a:p>
        </p:txBody>
      </p:sp>
      <p:sp>
        <p:nvSpPr>
          <p:cNvPr id="3" name="Title 2">
            <a:extLst>
              <a:ext uri="{FF2B5EF4-FFF2-40B4-BE49-F238E27FC236}">
                <a16:creationId xmlns:a16="http://schemas.microsoft.com/office/drawing/2014/main" id="{0B229196-669B-E943-9FBF-8ADAF48E44B7}"/>
              </a:ext>
            </a:extLst>
          </p:cNvPr>
          <p:cNvSpPr>
            <a:spLocks noGrp="1"/>
          </p:cNvSpPr>
          <p:nvPr>
            <p:ph type="title"/>
          </p:nvPr>
        </p:nvSpPr>
        <p:spPr/>
        <p:txBody>
          <a:bodyPr/>
          <a:lstStyle/>
          <a:p>
            <a:r>
              <a:rPr lang="en-US" b="1" dirty="0"/>
              <a:t>Overview of  Azure Pipelines</a:t>
            </a:r>
          </a:p>
        </p:txBody>
      </p:sp>
    </p:spTree>
    <p:extLst>
      <p:ext uri="{BB962C8B-B14F-4D97-AF65-F5344CB8AC3E}">
        <p14:creationId xmlns:p14="http://schemas.microsoft.com/office/powerpoint/2010/main" val="4019957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945C78-25C3-E94F-8ACE-7000E5BB6410}"/>
              </a:ext>
            </a:extLst>
          </p:cNvPr>
          <p:cNvSpPr>
            <a:spLocks noGrp="1"/>
          </p:cNvSpPr>
          <p:nvPr>
            <p:ph type="body" idx="1"/>
          </p:nvPr>
        </p:nvSpPr>
        <p:spPr/>
        <p:txBody>
          <a:bodyPr/>
          <a:lstStyle/>
          <a:p>
            <a:r>
              <a:rPr lang="es-ES_tradnl" dirty="0" err="1"/>
              <a:t>Scalar</a:t>
            </a:r>
            <a:r>
              <a:rPr lang="es-ES_tradnl" dirty="0"/>
              <a:t> </a:t>
            </a:r>
            <a:r>
              <a:rPr lang="es-ES_tradnl" dirty="0" err="1"/>
              <a:t>Objects</a:t>
            </a:r>
            <a:endParaRPr lang="es-ES_tradnl" dirty="0"/>
          </a:p>
          <a:p>
            <a:r>
              <a:rPr lang="es-ES_tradnl" dirty="0" err="1"/>
              <a:t>Lists</a:t>
            </a:r>
            <a:r>
              <a:rPr lang="es-ES_tradnl" dirty="0"/>
              <a:t> y </a:t>
            </a:r>
            <a:r>
              <a:rPr lang="es-ES_tradnl" dirty="0" err="1"/>
              <a:t>Colections</a:t>
            </a:r>
            <a:endParaRPr lang="es-ES_tradnl" dirty="0"/>
          </a:p>
          <a:p>
            <a:r>
              <a:rPr lang="en-US" dirty="0"/>
              <a:t>Data diction</a:t>
            </a:r>
          </a:p>
          <a:p>
            <a:r>
              <a:rPr lang="en-US" dirty="0"/>
              <a:t>Object Definition DDL</a:t>
            </a:r>
          </a:p>
          <a:p>
            <a:r>
              <a:rPr lang="en-US" dirty="0"/>
              <a:t>DML (Operational level)</a:t>
            </a:r>
            <a:endParaRPr lang="es-ES_tradnl" dirty="0"/>
          </a:p>
        </p:txBody>
      </p:sp>
      <p:sp>
        <p:nvSpPr>
          <p:cNvPr id="3" name="Title 2">
            <a:extLst>
              <a:ext uri="{FF2B5EF4-FFF2-40B4-BE49-F238E27FC236}">
                <a16:creationId xmlns:a16="http://schemas.microsoft.com/office/drawing/2014/main" id="{50CF51DC-CC0C-294F-88A5-C804A6E5A5A7}"/>
              </a:ext>
            </a:extLst>
          </p:cNvPr>
          <p:cNvSpPr>
            <a:spLocks noGrp="1"/>
          </p:cNvSpPr>
          <p:nvPr>
            <p:ph type="title"/>
          </p:nvPr>
        </p:nvSpPr>
        <p:spPr/>
        <p:txBody>
          <a:bodyPr/>
          <a:lstStyle/>
          <a:p>
            <a:r>
              <a:rPr lang="es-ES_tradnl" b="1" dirty="0" err="1"/>
              <a:t>Database</a:t>
            </a:r>
            <a:r>
              <a:rPr lang="es-ES_tradnl" b="1" dirty="0"/>
              <a:t> </a:t>
            </a:r>
            <a:r>
              <a:rPr lang="es-ES_tradnl" b="1" dirty="0" err="1"/>
              <a:t>objects</a:t>
            </a:r>
            <a:r>
              <a:rPr lang="es-ES_tradnl" b="1" dirty="0"/>
              <a:t> to </a:t>
            </a:r>
            <a:r>
              <a:rPr lang="es-ES_tradnl" b="1" dirty="0" err="1"/>
              <a:t>check</a:t>
            </a:r>
            <a:r>
              <a:rPr lang="es-ES_tradnl" b="1" dirty="0"/>
              <a:t> </a:t>
            </a:r>
            <a:r>
              <a:rPr lang="es-ES_tradnl" b="1" dirty="0" err="1"/>
              <a:t>on</a:t>
            </a:r>
            <a:r>
              <a:rPr lang="es-ES_tradnl" b="1" dirty="0"/>
              <a:t> DB</a:t>
            </a:r>
          </a:p>
        </p:txBody>
      </p:sp>
      <p:pic>
        <p:nvPicPr>
          <p:cNvPr id="5" name="Picture 4">
            <a:extLst>
              <a:ext uri="{FF2B5EF4-FFF2-40B4-BE49-F238E27FC236}">
                <a16:creationId xmlns:a16="http://schemas.microsoft.com/office/drawing/2014/main" id="{EA7D92AB-A27A-3545-AA8C-C8BC346E9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793" y="2395547"/>
            <a:ext cx="3327400" cy="2829845"/>
          </a:xfrm>
          <a:prstGeom prst="rect">
            <a:avLst/>
          </a:prstGeom>
        </p:spPr>
      </p:pic>
    </p:spTree>
    <p:extLst>
      <p:ext uri="{BB962C8B-B14F-4D97-AF65-F5344CB8AC3E}">
        <p14:creationId xmlns:p14="http://schemas.microsoft.com/office/powerpoint/2010/main" val="488339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1328-200E-7D40-96B1-D95FD8D3D4DA}"/>
              </a:ext>
            </a:extLst>
          </p:cNvPr>
          <p:cNvSpPr>
            <a:spLocks noGrp="1"/>
          </p:cNvSpPr>
          <p:nvPr>
            <p:ph type="title"/>
          </p:nvPr>
        </p:nvSpPr>
        <p:spPr/>
        <p:txBody>
          <a:bodyPr/>
          <a:lstStyle/>
          <a:p>
            <a:r>
              <a:rPr lang="en-US" b="1" dirty="0"/>
              <a:t>The Tools</a:t>
            </a:r>
          </a:p>
        </p:txBody>
      </p:sp>
      <p:sp>
        <p:nvSpPr>
          <p:cNvPr id="3" name="Content Placeholder 2">
            <a:extLst>
              <a:ext uri="{FF2B5EF4-FFF2-40B4-BE49-F238E27FC236}">
                <a16:creationId xmlns:a16="http://schemas.microsoft.com/office/drawing/2014/main" id="{EDEC3D3A-C488-7A42-B5C2-B39BD07EBFA6}"/>
              </a:ext>
            </a:extLst>
          </p:cNvPr>
          <p:cNvSpPr>
            <a:spLocks noGrp="1"/>
          </p:cNvSpPr>
          <p:nvPr>
            <p:ph idx="1"/>
          </p:nvPr>
        </p:nvSpPr>
        <p:spPr/>
        <p:txBody>
          <a:bodyPr/>
          <a:lstStyle/>
          <a:p>
            <a:pPr eaLnBrk="0" fontAlgn="base" hangingPunct="0">
              <a:lnSpc>
                <a:spcPct val="100000"/>
              </a:lnSpc>
              <a:spcBef>
                <a:spcPct val="0"/>
              </a:spcBef>
              <a:spcAft>
                <a:spcPct val="0"/>
              </a:spcAft>
              <a:buClrTx/>
              <a:buSzTx/>
            </a:pPr>
            <a:r>
              <a:rPr lang="en-US" altLang="en-US" sz="2800" dirty="0">
                <a:solidFill>
                  <a:srgbClr val="0077D1"/>
                </a:solidFill>
                <a:latin typeface="Calibri" panose="020F0502020204030204" pitchFamily="34" charset="0"/>
              </a:rPr>
              <a:t>Visual Studio Code</a:t>
            </a:r>
            <a:br>
              <a:rPr lang="en-US" altLang="en-US" sz="2800" dirty="0">
                <a:solidFill>
                  <a:srgbClr val="0077D1"/>
                </a:solidFill>
                <a:latin typeface="Calibri" panose="020F0502020204030204" pitchFamily="34" charset="0"/>
              </a:rPr>
            </a:br>
            <a:r>
              <a:rPr lang="en-US" altLang="en-US" sz="2800" dirty="0">
                <a:solidFill>
                  <a:srgbClr val="0077D1"/>
                </a:solidFill>
                <a:latin typeface="Calibri" panose="020F0502020204030204" pitchFamily="34" charset="0"/>
              </a:rPr>
              <a:t>SQL Projects in Visual Studio </a:t>
            </a:r>
            <a:r>
              <a:rPr lang="en-US" altLang="en-US" sz="2800" dirty="0">
                <a:solidFill>
                  <a:schemeClr val="tx1"/>
                </a:solidFill>
                <a:latin typeface="Calibri" panose="020F0502020204030204" pitchFamily="34" charset="0"/>
              </a:rPr>
              <a:t>(</a:t>
            </a:r>
            <a:r>
              <a:rPr lang="en-US" altLang="en-US" sz="2800" dirty="0" err="1">
                <a:solidFill>
                  <a:schemeClr val="tx1"/>
                </a:solidFill>
                <a:latin typeface="Calibri" panose="020F0502020204030204" pitchFamily="34" charset="0"/>
              </a:rPr>
              <a:t>SQLProj</a:t>
            </a:r>
            <a:r>
              <a:rPr lang="en-US" altLang="en-US" sz="2800" dirty="0">
                <a:solidFill>
                  <a:schemeClr val="tx1"/>
                </a:solidFill>
                <a:latin typeface="Calibri" panose="020F0502020204030204" pitchFamily="34" charset="0"/>
              </a:rPr>
              <a:t> / SSDT) </a:t>
            </a:r>
          </a:p>
          <a:p>
            <a:pPr marL="0" indent="0" eaLnBrk="0" fontAlgn="base" hangingPunct="0">
              <a:lnSpc>
                <a:spcPct val="100000"/>
              </a:lnSpc>
              <a:spcBef>
                <a:spcPct val="0"/>
              </a:spcBef>
              <a:spcAft>
                <a:spcPct val="0"/>
              </a:spcAft>
              <a:buClrTx/>
              <a:buSzTx/>
              <a:buNone/>
            </a:pPr>
            <a:endParaRPr lang="en-US" altLang="en-US" sz="2800" dirty="0">
              <a:solidFill>
                <a:schemeClr val="tx1"/>
              </a:solidFill>
              <a:latin typeface="Calibri" panose="020F0502020204030204" pitchFamily="34" charset="0"/>
            </a:endParaRPr>
          </a:p>
          <a:p>
            <a:pPr eaLnBrk="0" fontAlgn="base" hangingPunct="0">
              <a:lnSpc>
                <a:spcPct val="100000"/>
              </a:lnSpc>
              <a:spcBef>
                <a:spcPct val="0"/>
              </a:spcBef>
              <a:spcAft>
                <a:spcPct val="0"/>
              </a:spcAft>
              <a:buClrTx/>
              <a:buSzTx/>
            </a:pPr>
            <a:r>
              <a:rPr lang="en-US" altLang="en-US" sz="2800" dirty="0">
                <a:solidFill>
                  <a:srgbClr val="0077D1"/>
                </a:solidFill>
                <a:latin typeface="Calibri" panose="020F0502020204030204" pitchFamily="34" charset="0"/>
              </a:rPr>
              <a:t>Azure Data Studio</a:t>
            </a:r>
            <a:br>
              <a:rPr lang="en-US" altLang="en-US" sz="2800" dirty="0">
                <a:solidFill>
                  <a:srgbClr val="0077D1"/>
                </a:solidFill>
                <a:latin typeface="Calibri" panose="020F0502020204030204" pitchFamily="34" charset="0"/>
              </a:rPr>
            </a:br>
            <a:r>
              <a:rPr lang="en-US" altLang="en-US" sz="2800" dirty="0">
                <a:solidFill>
                  <a:srgbClr val="0077D1"/>
                </a:solidFill>
                <a:latin typeface="Calibri" panose="020F0502020204030204" pitchFamily="34" charset="0"/>
              </a:rPr>
              <a:t>Build </a:t>
            </a:r>
            <a:r>
              <a:rPr lang="en-US" altLang="en-US" sz="2800" dirty="0" err="1">
                <a:solidFill>
                  <a:srgbClr val="0077D1"/>
                </a:solidFill>
                <a:latin typeface="Calibri" panose="020F0502020204030204" pitchFamily="34" charset="0"/>
              </a:rPr>
              <a:t>SQLProj</a:t>
            </a:r>
            <a:r>
              <a:rPr lang="en-US" altLang="en-US" sz="2800" dirty="0">
                <a:solidFill>
                  <a:srgbClr val="0077D1"/>
                </a:solidFill>
                <a:latin typeface="Calibri" panose="020F0502020204030204" pitchFamily="34" charset="0"/>
              </a:rPr>
              <a:t> from command line (preview) </a:t>
            </a:r>
          </a:p>
          <a:p>
            <a:pPr eaLnBrk="0" fontAlgn="base" hangingPunct="0">
              <a:lnSpc>
                <a:spcPct val="100000"/>
              </a:lnSpc>
              <a:spcBef>
                <a:spcPct val="0"/>
              </a:spcBef>
              <a:spcAft>
                <a:spcPct val="0"/>
              </a:spcAft>
              <a:buClrTx/>
              <a:buSzTx/>
            </a:pPr>
            <a:r>
              <a:rPr lang="en-US" altLang="en-US" sz="2800" dirty="0">
                <a:solidFill>
                  <a:srgbClr val="0077D1"/>
                </a:solidFill>
                <a:latin typeface="Calibri" panose="020F0502020204030204" pitchFamily="34" charset="0"/>
              </a:rPr>
              <a:t>Alternate </a:t>
            </a:r>
            <a:r>
              <a:rPr lang="en-US" altLang="en-US" sz="2800" dirty="0" err="1">
                <a:solidFill>
                  <a:srgbClr val="0077D1"/>
                </a:solidFill>
                <a:latin typeface="Calibri" panose="020F0502020204030204" pitchFamily="34" charset="0"/>
              </a:rPr>
              <a:t>MSBuild</a:t>
            </a:r>
            <a:r>
              <a:rPr lang="en-US" altLang="en-US" sz="2800" dirty="0">
                <a:solidFill>
                  <a:srgbClr val="0077D1"/>
                </a:solidFill>
                <a:latin typeface="Calibri" panose="020F0502020204030204" pitchFamily="34" charset="0"/>
              </a:rPr>
              <a:t> SDK for </a:t>
            </a:r>
            <a:r>
              <a:rPr lang="en-US" altLang="en-US" sz="2800" dirty="0" err="1">
                <a:solidFill>
                  <a:srgbClr val="0077D1"/>
                </a:solidFill>
                <a:latin typeface="Calibri" panose="020F0502020204030204" pitchFamily="34" charset="0"/>
              </a:rPr>
              <a:t>SqlProj</a:t>
            </a:r>
            <a:endParaRPr lang="en-US" altLang="en-US" dirty="0">
              <a:solidFill>
                <a:srgbClr val="0077D1"/>
              </a:solidFill>
              <a:latin typeface="Calibri" panose="020F0502020204030204" pitchFamily="34" charset="0"/>
            </a:endParaRPr>
          </a:p>
          <a:p>
            <a:pPr eaLnBrk="0" fontAlgn="base" hangingPunct="0">
              <a:lnSpc>
                <a:spcPct val="100000"/>
              </a:lnSpc>
              <a:spcBef>
                <a:spcPct val="0"/>
              </a:spcBef>
              <a:spcAft>
                <a:spcPct val="0"/>
              </a:spcAft>
              <a:buClrTx/>
              <a:buSzTx/>
            </a:pPr>
            <a:r>
              <a:rPr lang="en-US" altLang="en-US" sz="2400" dirty="0">
                <a:solidFill>
                  <a:srgbClr val="0077D1"/>
                </a:solidFill>
                <a:latin typeface="Calibri" panose="020F0502020204030204" pitchFamily="34" charset="0"/>
              </a:rPr>
              <a:t>Redgate SQL Search, SQL Prompt, </a:t>
            </a:r>
            <a:endParaRPr lang="en-US" altLang="en-US" sz="2400" dirty="0">
              <a:solidFill>
                <a:schemeClr val="tx1"/>
              </a:solidFill>
            </a:endParaRPr>
          </a:p>
          <a:p>
            <a:endParaRPr lang="en-US" dirty="0"/>
          </a:p>
        </p:txBody>
      </p:sp>
      <p:pic>
        <p:nvPicPr>
          <p:cNvPr id="4" name="Picture 3">
            <a:extLst>
              <a:ext uri="{FF2B5EF4-FFF2-40B4-BE49-F238E27FC236}">
                <a16:creationId xmlns:a16="http://schemas.microsoft.com/office/drawing/2014/main" id="{0D74AD19-6952-914B-B2F9-C1DB4368A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562" y="5334137"/>
            <a:ext cx="1168258" cy="1147205"/>
          </a:xfrm>
          <a:prstGeom prst="rect">
            <a:avLst/>
          </a:prstGeom>
        </p:spPr>
      </p:pic>
      <p:pic>
        <p:nvPicPr>
          <p:cNvPr id="5" name="Graphic 4">
            <a:extLst>
              <a:ext uri="{FF2B5EF4-FFF2-40B4-BE49-F238E27FC236}">
                <a16:creationId xmlns:a16="http://schemas.microsoft.com/office/drawing/2014/main" id="{17BD416A-9759-1D4C-A58C-A9DE4D3F71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9424" y="5229724"/>
            <a:ext cx="1048516" cy="1223269"/>
          </a:xfrm>
          <a:prstGeom prst="rect">
            <a:avLst/>
          </a:prstGeom>
        </p:spPr>
      </p:pic>
      <p:pic>
        <p:nvPicPr>
          <p:cNvPr id="6" name="Graphic 5">
            <a:extLst>
              <a:ext uri="{FF2B5EF4-FFF2-40B4-BE49-F238E27FC236}">
                <a16:creationId xmlns:a16="http://schemas.microsoft.com/office/drawing/2014/main" id="{AF545DFC-7621-4745-9339-19650FA642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9235" y="5334137"/>
            <a:ext cx="1227082" cy="1227082"/>
          </a:xfrm>
          <a:prstGeom prst="rect">
            <a:avLst/>
          </a:prstGeom>
        </p:spPr>
      </p:pic>
      <p:pic>
        <p:nvPicPr>
          <p:cNvPr id="7" name="Picture 6">
            <a:extLst>
              <a:ext uri="{FF2B5EF4-FFF2-40B4-BE49-F238E27FC236}">
                <a16:creationId xmlns:a16="http://schemas.microsoft.com/office/drawing/2014/main" id="{1B3ABFD5-9DD4-3D46-AB07-4EF82272CDF0}"/>
              </a:ext>
            </a:extLst>
          </p:cNvPr>
          <p:cNvPicPr>
            <a:picLocks noChangeAspect="1"/>
          </p:cNvPicPr>
          <p:nvPr/>
        </p:nvPicPr>
        <p:blipFill>
          <a:blip r:embed="rId7"/>
          <a:stretch>
            <a:fillRect/>
          </a:stretch>
        </p:blipFill>
        <p:spPr>
          <a:xfrm>
            <a:off x="6299200" y="5188767"/>
            <a:ext cx="1107784" cy="1431175"/>
          </a:xfrm>
          <a:prstGeom prst="rect">
            <a:avLst/>
          </a:prstGeom>
        </p:spPr>
      </p:pic>
    </p:spTree>
    <p:extLst>
      <p:ext uri="{BB962C8B-B14F-4D97-AF65-F5344CB8AC3E}">
        <p14:creationId xmlns:p14="http://schemas.microsoft.com/office/powerpoint/2010/main" val="3024024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70B294B-1A41-3C4A-B603-B2F2F7AEAD7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Best Practices</a:t>
            </a:r>
          </a:p>
        </p:txBody>
      </p:sp>
      <p:sp>
        <p:nvSpPr>
          <p:cNvPr id="5" name="Content Placeholder 1">
            <a:extLst>
              <a:ext uri="{FF2B5EF4-FFF2-40B4-BE49-F238E27FC236}">
                <a16:creationId xmlns:a16="http://schemas.microsoft.com/office/drawing/2014/main" id="{5D92771E-90F8-D045-8B84-DA2E7A0FEB9F}"/>
              </a:ext>
            </a:extLst>
          </p:cNvPr>
          <p:cNvSpPr txBox="1">
            <a:spLocks/>
          </p:cNvSpPr>
          <p:nvPr/>
        </p:nvSpPr>
        <p:spPr>
          <a:xfrm>
            <a:off x="369047" y="1258529"/>
            <a:ext cx="10515600" cy="49184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Code Control in Versioning</a:t>
            </a:r>
          </a:p>
          <a:p>
            <a:pPr marL="0" indent="0">
              <a:buNone/>
            </a:pPr>
            <a:r>
              <a:rPr lang="en-US" dirty="0"/>
              <a:t>  -  Object Level History  (insights tooling)</a:t>
            </a:r>
          </a:p>
          <a:p>
            <a:pPr marL="0" indent="0">
              <a:buNone/>
            </a:pPr>
            <a:r>
              <a:rPr lang="en-US" dirty="0"/>
              <a:t>  - Code analysis Rules</a:t>
            </a:r>
          </a:p>
          <a:p>
            <a:pPr marL="0" indent="0">
              <a:buNone/>
            </a:pPr>
            <a:r>
              <a:rPr lang="en-US" dirty="0"/>
              <a:t> (naming formatting </a:t>
            </a:r>
            <a:r>
              <a:rPr lang="en-US" dirty="0" err="1"/>
              <a:t>usp</a:t>
            </a:r>
            <a:r>
              <a:rPr lang="en-US" dirty="0"/>
              <a:t> </a:t>
            </a:r>
            <a:r>
              <a:rPr lang="en-US" dirty="0" err="1"/>
              <a:t>etc</a:t>
            </a:r>
            <a:r>
              <a:rPr lang="en-US" dirty="0"/>
              <a:t>)</a:t>
            </a:r>
          </a:p>
          <a:p>
            <a:pPr marL="0" indent="0">
              <a:buNone/>
            </a:pPr>
            <a:r>
              <a:rPr lang="en-US" dirty="0"/>
              <a:t> - Change report verification (Object by object basis)</a:t>
            </a:r>
          </a:p>
          <a:p>
            <a:endParaRPr lang="en-US" dirty="0"/>
          </a:p>
          <a:p>
            <a:r>
              <a:rPr lang="en-US" dirty="0"/>
              <a:t>Flyway (Community Version)</a:t>
            </a:r>
          </a:p>
          <a:p>
            <a:r>
              <a:rPr lang="en-US" dirty="0" err="1"/>
              <a:t>SQLFluff</a:t>
            </a:r>
            <a:r>
              <a:rPr lang="en-US" dirty="0"/>
              <a:t> (open source tool)</a:t>
            </a:r>
          </a:p>
          <a:p>
            <a:pPr marL="0" indent="0">
              <a:buNone/>
            </a:pPr>
            <a:endParaRPr lang="en-US" dirty="0"/>
          </a:p>
        </p:txBody>
      </p:sp>
    </p:spTree>
    <p:extLst>
      <p:ext uri="{BB962C8B-B14F-4D97-AF65-F5344CB8AC3E}">
        <p14:creationId xmlns:p14="http://schemas.microsoft.com/office/powerpoint/2010/main" val="2081033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2A38C5-7378-464F-9CCB-35D9B43625BD}"/>
              </a:ext>
            </a:extLst>
          </p:cNvPr>
          <p:cNvSpPr>
            <a:spLocks noGrp="1"/>
          </p:cNvSpPr>
          <p:nvPr>
            <p:ph idx="1"/>
          </p:nvPr>
        </p:nvSpPr>
        <p:spPr>
          <a:xfrm>
            <a:off x="369047" y="1258529"/>
            <a:ext cx="10515600" cy="4918434"/>
          </a:xfrm>
        </p:spPr>
        <p:txBody>
          <a:bodyPr/>
          <a:lstStyle/>
          <a:p>
            <a:pPr marL="0" indent="0">
              <a:buNone/>
            </a:pPr>
            <a:endParaRPr lang="en-US" dirty="0"/>
          </a:p>
          <a:p>
            <a:r>
              <a:rPr lang="en-US" dirty="0"/>
              <a:t>MS EF Entity Framework</a:t>
            </a:r>
          </a:p>
          <a:p>
            <a:endParaRPr lang="en-US" dirty="0"/>
          </a:p>
          <a:p>
            <a:r>
              <a:rPr lang="en-US" dirty="0"/>
              <a:t>Flyway</a:t>
            </a:r>
          </a:p>
          <a:p>
            <a:endParaRPr lang="en-US" dirty="0"/>
          </a:p>
          <a:p>
            <a:pPr marL="0" indent="0">
              <a:buNone/>
            </a:pPr>
            <a:endParaRPr lang="en-US" dirty="0"/>
          </a:p>
        </p:txBody>
      </p:sp>
      <p:sp>
        <p:nvSpPr>
          <p:cNvPr id="3" name="Title 2">
            <a:extLst>
              <a:ext uri="{FF2B5EF4-FFF2-40B4-BE49-F238E27FC236}">
                <a16:creationId xmlns:a16="http://schemas.microsoft.com/office/drawing/2014/main" id="{0B712988-02B9-F24D-AC7A-BA53F9D0ADEA}"/>
              </a:ext>
            </a:extLst>
          </p:cNvPr>
          <p:cNvSpPr>
            <a:spLocks noGrp="1"/>
          </p:cNvSpPr>
          <p:nvPr>
            <p:ph type="title"/>
          </p:nvPr>
        </p:nvSpPr>
        <p:spPr/>
        <p:txBody>
          <a:bodyPr/>
          <a:lstStyle/>
          <a:p>
            <a:r>
              <a:rPr lang="en-US" b="1" dirty="0"/>
              <a:t>Database Migrations</a:t>
            </a:r>
            <a:br>
              <a:rPr lang="en-US" b="1" dirty="0"/>
            </a:br>
            <a:endParaRPr lang="en-US" b="1" dirty="0"/>
          </a:p>
        </p:txBody>
      </p:sp>
      <p:pic>
        <p:nvPicPr>
          <p:cNvPr id="4" name="Picture 3">
            <a:extLst>
              <a:ext uri="{FF2B5EF4-FFF2-40B4-BE49-F238E27FC236}">
                <a16:creationId xmlns:a16="http://schemas.microsoft.com/office/drawing/2014/main" id="{AD7DDA51-AEA5-FD4D-9BAA-B2BE1F035090}"/>
              </a:ext>
            </a:extLst>
          </p:cNvPr>
          <p:cNvPicPr>
            <a:picLocks noChangeAspect="1"/>
          </p:cNvPicPr>
          <p:nvPr/>
        </p:nvPicPr>
        <p:blipFill>
          <a:blip r:embed="rId3"/>
          <a:stretch>
            <a:fillRect/>
          </a:stretch>
        </p:blipFill>
        <p:spPr>
          <a:xfrm>
            <a:off x="5626847" y="1213338"/>
            <a:ext cx="2881745" cy="1210333"/>
          </a:xfrm>
          <a:prstGeom prst="rect">
            <a:avLst/>
          </a:prstGeom>
        </p:spPr>
      </p:pic>
      <p:pic>
        <p:nvPicPr>
          <p:cNvPr id="5" name="Picture 4">
            <a:extLst>
              <a:ext uri="{FF2B5EF4-FFF2-40B4-BE49-F238E27FC236}">
                <a16:creationId xmlns:a16="http://schemas.microsoft.com/office/drawing/2014/main" id="{92525E5A-A7B0-FE4A-898C-36A81CF13552}"/>
              </a:ext>
            </a:extLst>
          </p:cNvPr>
          <p:cNvPicPr>
            <a:picLocks noChangeAspect="1"/>
          </p:cNvPicPr>
          <p:nvPr/>
        </p:nvPicPr>
        <p:blipFill>
          <a:blip r:embed="rId4"/>
          <a:stretch>
            <a:fillRect/>
          </a:stretch>
        </p:blipFill>
        <p:spPr>
          <a:xfrm>
            <a:off x="5924621" y="2714557"/>
            <a:ext cx="2286195" cy="1817525"/>
          </a:xfrm>
          <a:prstGeom prst="rect">
            <a:avLst/>
          </a:prstGeom>
        </p:spPr>
      </p:pic>
    </p:spTree>
    <p:extLst>
      <p:ext uri="{BB962C8B-B14F-4D97-AF65-F5344CB8AC3E}">
        <p14:creationId xmlns:p14="http://schemas.microsoft.com/office/powerpoint/2010/main" val="3847214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arlos"/>
          <p:cNvSpPr txBox="1">
            <a:spLocks noGrp="1"/>
          </p:cNvSpPr>
          <p:nvPr>
            <p:ph type="title"/>
          </p:nvPr>
        </p:nvSpPr>
        <p:spPr>
          <a:xfrm>
            <a:off x="475725" y="984666"/>
            <a:ext cx="6137625" cy="711882"/>
          </a:xfrm>
          <a:prstGeom prst="rect">
            <a:avLst/>
          </a:prstGeom>
        </p:spPr>
        <p:txBody>
          <a:bodyPr>
            <a:normAutofit fontScale="90000"/>
          </a:bodyPr>
          <a:lstStyle/>
          <a:p>
            <a:pPr lvl="1" defTabSz="621791">
              <a:defRPr sz="4080"/>
            </a:pPr>
            <a:r>
              <a:rPr b="1" dirty="0"/>
              <a:t>Carlos</a:t>
            </a:r>
            <a:r>
              <a:rPr lang="en-US" b="1" dirty="0"/>
              <a:t> López</a:t>
            </a:r>
            <a:endParaRPr b="1" dirty="0"/>
          </a:p>
        </p:txBody>
      </p:sp>
      <p:sp>
        <p:nvSpPr>
          <p:cNvPr id="218" name="Cloud Data Engineer - Microsoft MVP Data Platform"/>
          <p:cNvSpPr txBox="1">
            <a:spLocks noGrp="1"/>
          </p:cNvSpPr>
          <p:nvPr>
            <p:ph type="body" sz="quarter" idx="1"/>
          </p:nvPr>
        </p:nvSpPr>
        <p:spPr>
          <a:xfrm>
            <a:off x="475725" y="1696548"/>
            <a:ext cx="5281608" cy="647787"/>
          </a:xfrm>
          <a:prstGeom prst="rect">
            <a:avLst/>
          </a:prstGeom>
        </p:spPr>
        <p:txBody>
          <a:bodyPr>
            <a:noAutofit/>
          </a:bodyPr>
          <a:lstStyle>
            <a:lvl1pPr defTabSz="484631">
              <a:spcBef>
                <a:spcPts val="500"/>
              </a:spcBef>
              <a:defRPr sz="1907"/>
            </a:lvl1pPr>
          </a:lstStyle>
          <a:p>
            <a:r>
              <a:rPr lang="en-US" sz="3600" dirty="0"/>
              <a:t>Cloud Data Engineer </a:t>
            </a:r>
            <a:r>
              <a:rPr lang="en-US" sz="3200" dirty="0"/>
              <a:t>Microsoft MVP Data Platform</a:t>
            </a:r>
            <a:endParaRPr lang="en-US" sz="3600" dirty="0"/>
          </a:p>
        </p:txBody>
      </p:sp>
      <p:pic>
        <p:nvPicPr>
          <p:cNvPr id="219" name="IMG_0259-1.jpg" descr="IMG_0259-1.jpg"/>
          <p:cNvPicPr>
            <a:picLocks noGrp="1" noChangeAspect="1"/>
          </p:cNvPicPr>
          <p:nvPr>
            <p:ph type="pic" sz="quarter" idx="21"/>
          </p:nvPr>
        </p:nvPicPr>
        <p:blipFill>
          <a:blip r:embed="rId2">
            <a:extLst/>
          </a:blip>
          <a:srcRect/>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3" y="0"/>
                  <a:pt x="0" y="4833"/>
                  <a:pt x="0" y="10797"/>
                </a:cubicBezTo>
                <a:cubicBezTo>
                  <a:pt x="0" y="16762"/>
                  <a:pt x="4833" y="21600"/>
                  <a:pt x="10797" y="21600"/>
                </a:cubicBezTo>
                <a:cubicBezTo>
                  <a:pt x="16762" y="21600"/>
                  <a:pt x="21600" y="16762"/>
                  <a:pt x="21600" y="10797"/>
                </a:cubicBezTo>
                <a:cubicBezTo>
                  <a:pt x="21600" y="4833"/>
                  <a:pt x="16762" y="0"/>
                  <a:pt x="10797" y="0"/>
                </a:cubicBezTo>
                <a:close/>
              </a:path>
            </a:pathLst>
          </a:custGeom>
        </p:spPr>
      </p:pic>
      <p:pic>
        <p:nvPicPr>
          <p:cNvPr id="222" name="MVP_Logo_Horizontal_Secondary_Blue286_CMYK_300ppi.png" descr="MVP_Logo_Horizontal_Secondary_Blue286_CMYK_300ppi.png"/>
          <p:cNvPicPr>
            <a:picLocks noChangeAspect="1"/>
          </p:cNvPicPr>
          <p:nvPr/>
        </p:nvPicPr>
        <p:blipFill>
          <a:blip r:embed="rId3">
            <a:extLst/>
          </a:blip>
          <a:stretch>
            <a:fillRect/>
          </a:stretch>
        </p:blipFill>
        <p:spPr>
          <a:xfrm>
            <a:off x="8661039" y="2075857"/>
            <a:ext cx="2155344" cy="869600"/>
          </a:xfrm>
          <a:prstGeom prst="rect">
            <a:avLst/>
          </a:prstGeom>
          <a:ln w="12700">
            <a:miter lim="400000"/>
          </a:ln>
        </p:spPr>
      </p:pic>
      <p:sp>
        <p:nvSpPr>
          <p:cNvPr id="223" name="carlos-lopez-taks"/>
          <p:cNvSpPr txBox="1"/>
          <p:nvPr/>
        </p:nvSpPr>
        <p:spPr>
          <a:xfrm>
            <a:off x="1110667" y="4213695"/>
            <a:ext cx="1898916" cy="460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ct val="130000"/>
              </a:lnSpc>
              <a:spcBef>
                <a:spcPts val="1000"/>
              </a:spcBef>
              <a:defRPr sz="1600" b="0">
                <a:latin typeface="IBM Plex Sans Regular"/>
                <a:ea typeface="IBM Plex Sans Regular"/>
                <a:cs typeface="IBM Plex Sans Regular"/>
                <a:sym typeface="IBM Plex Sans Regular"/>
              </a:defRPr>
            </a:lvl1pPr>
          </a:lstStyle>
          <a:p>
            <a:r>
              <a:rPr sz="2000" dirty="0" err="1">
                <a:latin typeface="IBM Plex Sans" panose="020B0503050203000203" pitchFamily="34" charset="77"/>
              </a:rPr>
              <a:t>carlos-lopez-taks</a:t>
            </a:r>
            <a:r>
              <a:rPr dirty="0">
                <a:latin typeface="IBM Plex Sans" panose="020B0503050203000203" pitchFamily="34" charset="77"/>
              </a:rPr>
              <a:t> </a:t>
            </a:r>
          </a:p>
        </p:txBody>
      </p:sp>
      <p:sp>
        <p:nvSpPr>
          <p:cNvPr id="224" name="carlosarturo.lopeztaks"/>
          <p:cNvSpPr txBox="1"/>
          <p:nvPr/>
        </p:nvSpPr>
        <p:spPr>
          <a:xfrm>
            <a:off x="1162494" y="5212439"/>
            <a:ext cx="2404054" cy="460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ct val="130000"/>
              </a:lnSpc>
              <a:spcBef>
                <a:spcPts val="1000"/>
              </a:spcBef>
              <a:defRPr sz="1600" b="0">
                <a:latin typeface="IBM Plex Sans Regular"/>
                <a:ea typeface="IBM Plex Sans Regular"/>
                <a:cs typeface="IBM Plex Sans Regular"/>
                <a:sym typeface="IBM Plex Sans Regular"/>
              </a:defRPr>
            </a:lvl1pPr>
          </a:lstStyle>
          <a:p>
            <a:r>
              <a:rPr sz="2000" dirty="0" err="1">
                <a:solidFill>
                  <a:srgbClr val="222123"/>
                </a:solidFill>
                <a:latin typeface="IBM Plex Sans"/>
                <a:sym typeface="IBM Plex Sans"/>
              </a:rPr>
              <a:t>carlosarturo.lo</a:t>
            </a:r>
            <a:r>
              <a:rPr lang="en-US" sz="2000" dirty="0" err="1">
                <a:solidFill>
                  <a:srgbClr val="222123"/>
                </a:solidFill>
                <a:latin typeface="IBM Plex Sans"/>
                <a:sym typeface="IBM Plex Sans"/>
              </a:rPr>
              <a:t>p</a:t>
            </a:r>
            <a:r>
              <a:rPr sz="2000" dirty="0" err="1">
                <a:solidFill>
                  <a:srgbClr val="222123"/>
                </a:solidFill>
                <a:latin typeface="IBM Plex Sans"/>
                <a:sym typeface="IBM Plex Sans"/>
              </a:rPr>
              <a:t>eztaks</a:t>
            </a:r>
            <a:endParaRPr sz="2000" dirty="0">
              <a:solidFill>
                <a:srgbClr val="222123"/>
              </a:solidFill>
              <a:latin typeface="IBM Plex Sans"/>
              <a:sym typeface="IBM Plex Sans"/>
            </a:endParaRPr>
          </a:p>
        </p:txBody>
      </p:sp>
      <p:sp>
        <p:nvSpPr>
          <p:cNvPr id="225" name="@CarlosLopezDBA"/>
          <p:cNvSpPr txBox="1"/>
          <p:nvPr/>
        </p:nvSpPr>
        <p:spPr>
          <a:xfrm>
            <a:off x="1074599" y="4743821"/>
            <a:ext cx="1971051" cy="460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ct val="130000"/>
              </a:lnSpc>
              <a:spcBef>
                <a:spcPts val="1000"/>
              </a:spcBef>
              <a:defRPr sz="1600" b="0">
                <a:latin typeface="IBM Plex Sans Regular"/>
                <a:ea typeface="IBM Plex Sans Regular"/>
                <a:cs typeface="IBM Plex Sans Regular"/>
                <a:sym typeface="IBM Plex Sans Regular"/>
              </a:defRPr>
            </a:lvl1pPr>
          </a:lstStyle>
          <a:p>
            <a:r>
              <a:rPr dirty="0">
                <a:latin typeface="IBM Plex Sans" panose="020B0503050203000203" pitchFamily="34" charset="77"/>
              </a:rPr>
              <a:t>@</a:t>
            </a:r>
            <a:r>
              <a:rPr sz="2000" dirty="0" err="1">
                <a:latin typeface="IBM Plex Sans" panose="020B0503050203000203" pitchFamily="34" charset="77"/>
              </a:rPr>
              <a:t>CarlosLopezDBA</a:t>
            </a:r>
            <a:endParaRPr dirty="0">
              <a:latin typeface="IBM Plex Sans" panose="020B0503050203000203" pitchFamily="34" charset="77"/>
            </a:endParaRPr>
          </a:p>
        </p:txBody>
      </p:sp>
      <p:pic>
        <p:nvPicPr>
          <p:cNvPr id="226" name="Image" descr="Image"/>
          <p:cNvPicPr>
            <a:picLocks noChangeAspect="1"/>
          </p:cNvPicPr>
          <p:nvPr/>
        </p:nvPicPr>
        <p:blipFill>
          <a:blip r:embed="rId4">
            <a:extLst/>
          </a:blip>
          <a:stretch>
            <a:fillRect/>
          </a:stretch>
        </p:blipFill>
        <p:spPr>
          <a:xfrm>
            <a:off x="707442" y="4256141"/>
            <a:ext cx="342901" cy="1320801"/>
          </a:xfrm>
          <a:prstGeom prst="rect">
            <a:avLst/>
          </a:prstGeom>
          <a:ln w="12700">
            <a:miter lim="400000"/>
          </a:ln>
        </p:spPr>
      </p:pic>
      <p:pic>
        <p:nvPicPr>
          <p:cNvPr id="3073" name="Picture 1" descr="page2image14440544">
            <a:extLst>
              <a:ext uri="{FF2B5EF4-FFF2-40B4-BE49-F238E27FC236}">
                <a16:creationId xmlns:a16="http://schemas.microsoft.com/office/drawing/2014/main" id="{3B06C5AC-606F-4943-AD69-07DBE065C1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2933" y="4583347"/>
            <a:ext cx="2269067" cy="226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437D6AB-DF03-2045-8D55-22DFF8FAC917}"/>
              </a:ext>
            </a:extLst>
          </p:cNvPr>
          <p:cNvSpPr/>
          <p:nvPr/>
        </p:nvSpPr>
        <p:spPr>
          <a:xfrm>
            <a:off x="8584864" y="3508479"/>
            <a:ext cx="2201244" cy="400110"/>
          </a:xfrm>
          <a:prstGeom prst="rect">
            <a:avLst/>
          </a:prstGeom>
        </p:spPr>
        <p:txBody>
          <a:bodyPr wrap="none">
            <a:spAutoFit/>
          </a:bodyPr>
          <a:lstStyle/>
          <a:p>
            <a:r>
              <a:rPr lang="en-US" sz="2000" dirty="0">
                <a:latin typeface="IBM Plex Sans" panose="020B0503050203000203" pitchFamily="34" charset="0"/>
              </a:rPr>
              <a:t>Community</a:t>
            </a:r>
            <a:r>
              <a:rPr lang="en-US" dirty="0">
                <a:latin typeface="IBM Plex Sans" panose="020B0503050203000203" pitchFamily="34" charset="0"/>
              </a:rPr>
              <a:t> Work</a:t>
            </a:r>
          </a:p>
        </p:txBody>
      </p:sp>
      <p:sp>
        <p:nvSpPr>
          <p:cNvPr id="3" name="Rectangle 2">
            <a:extLst>
              <a:ext uri="{FF2B5EF4-FFF2-40B4-BE49-F238E27FC236}">
                <a16:creationId xmlns:a16="http://schemas.microsoft.com/office/drawing/2014/main" id="{FAF12DD5-7973-7E46-BC92-3DC39A109BAB}"/>
              </a:ext>
            </a:extLst>
          </p:cNvPr>
          <p:cNvSpPr/>
          <p:nvPr/>
        </p:nvSpPr>
        <p:spPr>
          <a:xfrm>
            <a:off x="6459795" y="3908589"/>
            <a:ext cx="5217198" cy="400110"/>
          </a:xfrm>
          <a:prstGeom prst="rect">
            <a:avLst/>
          </a:prstGeom>
        </p:spPr>
        <p:txBody>
          <a:bodyPr wrap="square">
            <a:spAutoFit/>
          </a:bodyPr>
          <a:lstStyle/>
          <a:p>
            <a:r>
              <a:rPr lang="en-US" sz="2000" b="0" dirty="0">
                <a:latin typeface="IBM Plex Sans" panose="020B0503050203000203" pitchFamily="34" charset="77"/>
                <a:sym typeface="IBM Plex Sans Regular"/>
              </a:rPr>
              <a:t>Blogger, Speaker, Local Community Leader </a:t>
            </a:r>
          </a:p>
        </p:txBody>
      </p:sp>
      <p:sp>
        <p:nvSpPr>
          <p:cNvPr id="15" name="Content Placeholder 6">
            <a:extLst>
              <a:ext uri="{FF2B5EF4-FFF2-40B4-BE49-F238E27FC236}">
                <a16:creationId xmlns:a16="http://schemas.microsoft.com/office/drawing/2014/main" id="{E9854326-5B02-AD4A-9B36-16A6CA28A74B}"/>
              </a:ext>
            </a:extLst>
          </p:cNvPr>
          <p:cNvSpPr txBox="1">
            <a:spLocks/>
          </p:cNvSpPr>
          <p:nvPr/>
        </p:nvSpPr>
        <p:spPr>
          <a:xfrm>
            <a:off x="858416" y="5815450"/>
            <a:ext cx="3388464" cy="553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t>
            </a:r>
            <a:r>
              <a:rPr lang="en-US" sz="2000" dirty="0">
                <a:solidFill>
                  <a:srgbClr val="222123"/>
                </a:solidFill>
                <a:latin typeface="IBM Plex Sans"/>
                <a:sym typeface="IBM Plex Sans Regular"/>
              </a:rPr>
              <a:t>https://</a:t>
            </a:r>
            <a:r>
              <a:rPr lang="en-US" sz="2000" dirty="0" err="1">
                <a:solidFill>
                  <a:srgbClr val="222123"/>
                </a:solidFill>
                <a:latin typeface="IBM Plex Sans"/>
                <a:sym typeface="IBM Plex Sans Regular"/>
              </a:rPr>
              <a:t>www.muppity.net</a:t>
            </a:r>
            <a:endParaRPr lang="en-US" sz="2000" dirty="0">
              <a:solidFill>
                <a:srgbClr val="222123"/>
              </a:solidFill>
              <a:latin typeface="IBM Plex Sans"/>
              <a:sym typeface="IBM Plex Sans Regular"/>
            </a:endParaRPr>
          </a:p>
        </p:txBody>
      </p:sp>
      <p:pic>
        <p:nvPicPr>
          <p:cNvPr id="16" name="Content Placeholder 14">
            <a:extLst>
              <a:ext uri="{FF2B5EF4-FFF2-40B4-BE49-F238E27FC236}">
                <a16:creationId xmlns:a16="http://schemas.microsoft.com/office/drawing/2014/main" id="{FFCE3508-4912-904C-8C17-F949446ACA14}"/>
              </a:ext>
            </a:extLst>
          </p:cNvPr>
          <p:cNvPicPr>
            <a:picLocks noChangeAspect="1"/>
          </p:cNvPicPr>
          <p:nvPr/>
        </p:nvPicPr>
        <p:blipFill>
          <a:blip r:embed="rId6"/>
          <a:stretch>
            <a:fillRect/>
          </a:stretch>
        </p:blipFill>
        <p:spPr>
          <a:xfrm>
            <a:off x="595511" y="5790005"/>
            <a:ext cx="625802" cy="521794"/>
          </a:xfrm>
          <a:prstGeom prst="rect">
            <a:avLst/>
          </a:prstGeom>
        </p:spPr>
      </p:pic>
    </p:spTree>
    <p:extLst>
      <p:ext uri="{BB962C8B-B14F-4D97-AF65-F5344CB8AC3E}">
        <p14:creationId xmlns:p14="http://schemas.microsoft.com/office/powerpoint/2010/main" val="227702865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0452-32F0-9C4F-84A8-960D5720D953}"/>
              </a:ext>
            </a:extLst>
          </p:cNvPr>
          <p:cNvSpPr>
            <a:spLocks noGrp="1"/>
          </p:cNvSpPr>
          <p:nvPr>
            <p:ph type="title"/>
          </p:nvPr>
        </p:nvSpPr>
        <p:spPr/>
        <p:txBody>
          <a:bodyPr/>
          <a:lstStyle/>
          <a:p>
            <a:r>
              <a:rPr lang="en-US" b="1" dirty="0"/>
              <a:t>Deployment Scenario</a:t>
            </a:r>
          </a:p>
        </p:txBody>
      </p:sp>
      <p:pic>
        <p:nvPicPr>
          <p:cNvPr id="4" name="Content Placeholder 3">
            <a:extLst>
              <a:ext uri="{FF2B5EF4-FFF2-40B4-BE49-F238E27FC236}">
                <a16:creationId xmlns:a16="http://schemas.microsoft.com/office/drawing/2014/main" id="{B20B9548-72DD-B446-B172-C5FE8612C2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9750" y="2470150"/>
            <a:ext cx="8572500" cy="2552700"/>
          </a:xfrm>
          <a:prstGeom prst="rect">
            <a:avLst/>
          </a:prstGeom>
        </p:spPr>
      </p:pic>
      <p:sp>
        <p:nvSpPr>
          <p:cNvPr id="5" name="Rectangle 4">
            <a:extLst>
              <a:ext uri="{FF2B5EF4-FFF2-40B4-BE49-F238E27FC236}">
                <a16:creationId xmlns:a16="http://schemas.microsoft.com/office/drawing/2014/main" id="{5BE0691E-FFDB-054D-AD57-55C9699C379B}"/>
              </a:ext>
            </a:extLst>
          </p:cNvPr>
          <p:cNvSpPr/>
          <p:nvPr/>
        </p:nvSpPr>
        <p:spPr>
          <a:xfrm>
            <a:off x="738167" y="1860828"/>
            <a:ext cx="4514890" cy="369332"/>
          </a:xfrm>
          <a:prstGeom prst="rect">
            <a:avLst/>
          </a:prstGeom>
        </p:spPr>
        <p:txBody>
          <a:bodyPr wrap="none">
            <a:spAutoFit/>
          </a:bodyPr>
          <a:lstStyle/>
          <a:p>
            <a:r>
              <a:rPr lang="es-ES_tradnl" dirty="0" err="1"/>
              <a:t>Azure</a:t>
            </a:r>
            <a:r>
              <a:rPr lang="es-ES_tradnl" dirty="0"/>
              <a:t> Data Studio Cross-</a:t>
            </a:r>
            <a:r>
              <a:rPr lang="es-ES_tradnl" dirty="0" err="1"/>
              <a:t>Platform</a:t>
            </a:r>
            <a:r>
              <a:rPr lang="es-ES_tradnl" dirty="0"/>
              <a:t> SQL </a:t>
            </a:r>
            <a:r>
              <a:rPr lang="es-ES_tradnl" dirty="0" err="1"/>
              <a:t>Projects</a:t>
            </a:r>
            <a:endParaRPr lang="es-ES_tradnl" dirty="0"/>
          </a:p>
        </p:txBody>
      </p:sp>
    </p:spTree>
    <p:extLst>
      <p:ext uri="{BB962C8B-B14F-4D97-AF65-F5344CB8AC3E}">
        <p14:creationId xmlns:p14="http://schemas.microsoft.com/office/powerpoint/2010/main" val="4189123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861B-A59F-404C-A7EE-69C2AADC105E}"/>
              </a:ext>
            </a:extLst>
          </p:cNvPr>
          <p:cNvSpPr>
            <a:spLocks noGrp="1"/>
          </p:cNvSpPr>
          <p:nvPr>
            <p:ph type="title"/>
          </p:nvPr>
        </p:nvSpPr>
        <p:spPr/>
        <p:txBody>
          <a:bodyPr/>
          <a:lstStyle/>
          <a:p>
            <a:r>
              <a:rPr lang="en-US" b="1" dirty="0"/>
              <a:t>A YAML Structure</a:t>
            </a:r>
          </a:p>
        </p:txBody>
      </p:sp>
      <p:pic>
        <p:nvPicPr>
          <p:cNvPr id="4" name="Content Placeholder 3">
            <a:extLst>
              <a:ext uri="{FF2B5EF4-FFF2-40B4-BE49-F238E27FC236}">
                <a16:creationId xmlns:a16="http://schemas.microsoft.com/office/drawing/2014/main" id="{06678A17-825A-F943-9E76-5A688011D1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189038"/>
            <a:ext cx="8266646" cy="5183187"/>
          </a:xfrm>
          <a:prstGeom prst="rect">
            <a:avLst/>
          </a:prstGeom>
        </p:spPr>
      </p:pic>
      <p:pic>
        <p:nvPicPr>
          <p:cNvPr id="5" name="Picture 4">
            <a:extLst>
              <a:ext uri="{FF2B5EF4-FFF2-40B4-BE49-F238E27FC236}">
                <a16:creationId xmlns:a16="http://schemas.microsoft.com/office/drawing/2014/main" id="{662062BE-032A-FC44-A185-FA36A9184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613" y="1164806"/>
            <a:ext cx="2413896" cy="3962434"/>
          </a:xfrm>
          <a:prstGeom prst="rect">
            <a:avLst/>
          </a:prstGeom>
        </p:spPr>
      </p:pic>
    </p:spTree>
    <p:extLst>
      <p:ext uri="{BB962C8B-B14F-4D97-AF65-F5344CB8AC3E}">
        <p14:creationId xmlns:p14="http://schemas.microsoft.com/office/powerpoint/2010/main" val="1634756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5863-0ED0-0A49-8335-57664FCBAB08}"/>
              </a:ext>
            </a:extLst>
          </p:cNvPr>
          <p:cNvSpPr>
            <a:spLocks noGrp="1"/>
          </p:cNvSpPr>
          <p:nvPr>
            <p:ph type="title"/>
          </p:nvPr>
        </p:nvSpPr>
        <p:spPr/>
        <p:txBody>
          <a:bodyPr/>
          <a:lstStyle/>
          <a:p>
            <a:r>
              <a:rPr lang="en-US" dirty="0"/>
              <a:t>Configure Azure DB into pipeline</a:t>
            </a:r>
          </a:p>
        </p:txBody>
      </p:sp>
      <p:pic>
        <p:nvPicPr>
          <p:cNvPr id="4" name="Content Placeholder 3">
            <a:extLst>
              <a:ext uri="{FF2B5EF4-FFF2-40B4-BE49-F238E27FC236}">
                <a16:creationId xmlns:a16="http://schemas.microsoft.com/office/drawing/2014/main" id="{320650FE-C303-5A43-A7BB-CFF38566F4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562" y="1654175"/>
            <a:ext cx="6959600" cy="3390900"/>
          </a:xfrm>
          <a:prstGeom prst="rect">
            <a:avLst/>
          </a:prstGeom>
        </p:spPr>
      </p:pic>
    </p:spTree>
    <p:extLst>
      <p:ext uri="{BB962C8B-B14F-4D97-AF65-F5344CB8AC3E}">
        <p14:creationId xmlns:p14="http://schemas.microsoft.com/office/powerpoint/2010/main" val="1576641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E402-5B63-AC45-96DA-DF4A288AC49F}"/>
              </a:ext>
            </a:extLst>
          </p:cNvPr>
          <p:cNvSpPr>
            <a:spLocks noGrp="1"/>
          </p:cNvSpPr>
          <p:nvPr>
            <p:ph type="title"/>
          </p:nvPr>
        </p:nvSpPr>
        <p:spPr/>
        <p:txBody>
          <a:bodyPr/>
          <a:lstStyle/>
          <a:p>
            <a:r>
              <a:rPr lang="en-US" dirty="0"/>
              <a:t>Pipeline Task Workflow</a:t>
            </a:r>
          </a:p>
        </p:txBody>
      </p:sp>
      <p:pic>
        <p:nvPicPr>
          <p:cNvPr id="6" name="Graphic 5">
            <a:extLst>
              <a:ext uri="{FF2B5EF4-FFF2-40B4-BE49-F238E27FC236}">
                <a16:creationId xmlns:a16="http://schemas.microsoft.com/office/drawing/2014/main" id="{78B54409-633F-C444-811A-8572979408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0600" y="2571750"/>
            <a:ext cx="10210800" cy="1714500"/>
          </a:xfrm>
          <a:prstGeom prst="rect">
            <a:avLst/>
          </a:prstGeom>
        </p:spPr>
      </p:pic>
      <p:sp>
        <p:nvSpPr>
          <p:cNvPr id="8" name="Content Placeholder 7">
            <a:extLst>
              <a:ext uri="{FF2B5EF4-FFF2-40B4-BE49-F238E27FC236}">
                <a16:creationId xmlns:a16="http://schemas.microsoft.com/office/drawing/2014/main" id="{E3B16A91-78E1-7F40-97AC-2E8CADBBF36A}"/>
              </a:ext>
            </a:extLst>
          </p:cNvPr>
          <p:cNvSpPr>
            <a:spLocks noGrp="1"/>
          </p:cNvSpPr>
          <p:nvPr>
            <p:ph idx="1"/>
          </p:nvPr>
        </p:nvSpPr>
        <p:spPr>
          <a:xfrm>
            <a:off x="771525" y="1557338"/>
            <a:ext cx="10810876" cy="4568826"/>
          </a:xfrm>
        </p:spPr>
        <p:txBody>
          <a:bodyPr/>
          <a:lstStyle/>
          <a:p>
            <a:r>
              <a:rPr lang="en-US" dirty="0"/>
              <a:t>Example: Followed tasks to complete in the pipeline</a:t>
            </a:r>
          </a:p>
        </p:txBody>
      </p:sp>
    </p:spTree>
    <p:extLst>
      <p:ext uri="{BB962C8B-B14F-4D97-AF65-F5344CB8AC3E}">
        <p14:creationId xmlns:p14="http://schemas.microsoft.com/office/powerpoint/2010/main" val="3744277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E7F5-1C3B-B94D-B58A-48533AF59468}"/>
              </a:ext>
            </a:extLst>
          </p:cNvPr>
          <p:cNvSpPr>
            <a:spLocks noGrp="1"/>
          </p:cNvSpPr>
          <p:nvPr>
            <p:ph type="title"/>
          </p:nvPr>
        </p:nvSpPr>
        <p:spPr/>
        <p:txBody>
          <a:bodyPr/>
          <a:lstStyle/>
          <a:p>
            <a:r>
              <a:rPr lang="en-US" dirty="0"/>
              <a:t>Toolset to build Quality Test</a:t>
            </a:r>
          </a:p>
        </p:txBody>
      </p:sp>
      <p:sp>
        <p:nvSpPr>
          <p:cNvPr id="3" name="Content Placeholder 2">
            <a:extLst>
              <a:ext uri="{FF2B5EF4-FFF2-40B4-BE49-F238E27FC236}">
                <a16:creationId xmlns:a16="http://schemas.microsoft.com/office/drawing/2014/main" id="{9498787A-4027-9443-9F71-458873E0EE80}"/>
              </a:ext>
            </a:extLst>
          </p:cNvPr>
          <p:cNvSpPr>
            <a:spLocks noGrp="1"/>
          </p:cNvSpPr>
          <p:nvPr>
            <p:ph idx="1"/>
          </p:nvPr>
        </p:nvSpPr>
        <p:spPr/>
        <p:txBody>
          <a:bodyPr/>
          <a:lstStyle/>
          <a:p>
            <a:pPr marL="0" indent="0">
              <a:buNone/>
            </a:pPr>
            <a:r>
              <a:rPr lang="en-US" b="1" dirty="0"/>
              <a:t>Code Analysis </a:t>
            </a:r>
            <a:endParaRPr lang="en-US" dirty="0"/>
          </a:p>
          <a:p>
            <a:r>
              <a:rPr lang="en-US" dirty="0"/>
              <a:t>SSDT Static Code Analysis examples </a:t>
            </a:r>
          </a:p>
          <a:p>
            <a:pPr marL="0" indent="0">
              <a:buNone/>
            </a:pPr>
            <a:r>
              <a:rPr lang="en-US" dirty="0"/>
              <a:t>       	</a:t>
            </a:r>
            <a:r>
              <a:rPr lang="en-US" dirty="0">
                <a:hlinkClick r:id="rId2"/>
              </a:rPr>
              <a:t>Samples in DACExtensions</a:t>
            </a:r>
            <a:r>
              <a:rPr lang="en-US" dirty="0"/>
              <a:t>  </a:t>
            </a:r>
            <a:r>
              <a:rPr lang="en-US" dirty="0">
                <a:hlinkClick r:id="rId3"/>
              </a:rPr>
              <a:t>SqlServer.Rules</a:t>
            </a:r>
            <a:r>
              <a:rPr lang="en-US" dirty="0"/>
              <a:t> </a:t>
            </a:r>
          </a:p>
          <a:p>
            <a:r>
              <a:rPr lang="en-US" dirty="0"/>
              <a:t>Standalone OSS </a:t>
            </a:r>
          </a:p>
          <a:p>
            <a:pPr marL="0" indent="0">
              <a:buNone/>
            </a:pPr>
            <a:r>
              <a:rPr lang="en-US" dirty="0"/>
              <a:t>	</a:t>
            </a:r>
            <a:r>
              <a:rPr lang="en-US" dirty="0">
                <a:hlinkClick r:id="rId4"/>
              </a:rPr>
              <a:t>Sqlcheck</a:t>
            </a:r>
            <a:r>
              <a:rPr lang="en-US" dirty="0"/>
              <a:t> </a:t>
            </a:r>
          </a:p>
          <a:p>
            <a:pPr marL="0" indent="0">
              <a:buNone/>
            </a:pPr>
            <a:r>
              <a:rPr lang="en-US" b="1" dirty="0"/>
              <a:t>Code Testing</a:t>
            </a:r>
          </a:p>
          <a:p>
            <a:pPr marL="942975" lvl="2" indent="0">
              <a:buNone/>
            </a:pPr>
            <a:r>
              <a:rPr lang="en-US" sz="2600" dirty="0">
                <a:hlinkClick r:id="rId5"/>
              </a:rPr>
              <a:t>SSDT unit tests </a:t>
            </a:r>
            <a:r>
              <a:rPr lang="en-US" sz="2600" dirty="0"/>
              <a:t> </a:t>
            </a:r>
            <a:r>
              <a:rPr lang="en-US" sz="2600" dirty="0">
                <a:hlinkClick r:id="rId6"/>
              </a:rPr>
              <a:t>DBUnit</a:t>
            </a:r>
            <a:r>
              <a:rPr lang="en-US" sz="2600" dirty="0"/>
              <a:t> </a:t>
            </a:r>
            <a:r>
              <a:rPr lang="en-US" sz="2600" dirty="0">
                <a:hlinkClick r:id="rId7"/>
              </a:rPr>
              <a:t>tSQLt</a:t>
            </a:r>
            <a:endParaRPr lang="en-US" sz="2600" dirty="0"/>
          </a:p>
          <a:p>
            <a:r>
              <a:rPr lang="en-US" dirty="0">
                <a:hlinkClick r:id="rId8"/>
              </a:rPr>
              <a:t>SQL Code Guard</a:t>
            </a:r>
            <a:endParaRPr lang="en-US" dirty="0"/>
          </a:p>
        </p:txBody>
      </p:sp>
      <p:pic>
        <p:nvPicPr>
          <p:cNvPr id="5" name="Picture 4">
            <a:extLst>
              <a:ext uri="{FF2B5EF4-FFF2-40B4-BE49-F238E27FC236}">
                <a16:creationId xmlns:a16="http://schemas.microsoft.com/office/drawing/2014/main" id="{670FBC36-DE9D-4343-BD96-DBAA8798EE7A}"/>
              </a:ext>
            </a:extLst>
          </p:cNvPr>
          <p:cNvPicPr>
            <a:picLocks noChangeAspect="1"/>
          </p:cNvPicPr>
          <p:nvPr/>
        </p:nvPicPr>
        <p:blipFill>
          <a:blip r:embed="rId9"/>
          <a:stretch>
            <a:fillRect/>
          </a:stretch>
        </p:blipFill>
        <p:spPr>
          <a:xfrm>
            <a:off x="5816639" y="3949490"/>
            <a:ext cx="4117975" cy="2505563"/>
          </a:xfrm>
          <a:prstGeom prst="rect">
            <a:avLst/>
          </a:prstGeom>
        </p:spPr>
      </p:pic>
    </p:spTree>
    <p:extLst>
      <p:ext uri="{BB962C8B-B14F-4D97-AF65-F5344CB8AC3E}">
        <p14:creationId xmlns:p14="http://schemas.microsoft.com/office/powerpoint/2010/main" val="470399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A81C-543C-DA45-AC1C-E9E0FF59BAA0}"/>
              </a:ext>
            </a:extLst>
          </p:cNvPr>
          <p:cNvSpPr>
            <a:spLocks noGrp="1"/>
          </p:cNvSpPr>
          <p:nvPr>
            <p:ph type="title"/>
          </p:nvPr>
        </p:nvSpPr>
        <p:spPr/>
        <p:txBody>
          <a:bodyPr/>
          <a:lstStyle/>
          <a:p>
            <a:r>
              <a:rPr lang="en-US" dirty="0"/>
              <a:t> Additional Material</a:t>
            </a:r>
          </a:p>
        </p:txBody>
      </p:sp>
      <p:sp>
        <p:nvSpPr>
          <p:cNvPr id="5" name="Text Placeholder 1">
            <a:extLst>
              <a:ext uri="{FF2B5EF4-FFF2-40B4-BE49-F238E27FC236}">
                <a16:creationId xmlns:a16="http://schemas.microsoft.com/office/drawing/2014/main" id="{3319A021-719D-E74E-BC72-829E9262FDD8}"/>
              </a:ext>
            </a:extLst>
          </p:cNvPr>
          <p:cNvSpPr>
            <a:spLocks noGrp="1"/>
          </p:cNvSpPr>
          <p:nvPr>
            <p:ph idx="1"/>
          </p:nvPr>
        </p:nvSpPr>
        <p:spPr/>
        <p:txBody>
          <a:bodyPr/>
          <a:lstStyle/>
          <a:p>
            <a:pPr marL="0" indent="0">
              <a:buNone/>
            </a:pPr>
            <a:r>
              <a:rPr lang="en-US" sz="2000" b="1" dirty="0"/>
              <a:t>Docs Azure DevOps				Azure SQL</a:t>
            </a:r>
          </a:p>
          <a:p>
            <a:pPr marL="0" indent="0">
              <a:buNone/>
            </a:pPr>
            <a:r>
              <a:rPr lang="en-US" sz="2000" dirty="0">
                <a:hlinkClick r:id="rId2"/>
              </a:rPr>
              <a:t>Azure Pipelines agents</a:t>
            </a:r>
            <a:r>
              <a:rPr lang="en-US" sz="2000" dirty="0"/>
              <a:t>				</a:t>
            </a:r>
            <a:r>
              <a:rPr lang="en-US" sz="2000" dirty="0">
                <a:hlinkClick r:id="rId3"/>
              </a:rPr>
              <a:t>Azure SQL documentation</a:t>
            </a:r>
            <a:endParaRPr lang="en-US" sz="2000" dirty="0"/>
          </a:p>
          <a:p>
            <a:pPr marL="0" indent="0">
              <a:buNone/>
            </a:pPr>
            <a:r>
              <a:rPr lang="en-US" sz="2000" dirty="0">
                <a:hlinkClick r:id="rId4"/>
              </a:rPr>
              <a:t>YAML schema reference</a:t>
            </a:r>
            <a:r>
              <a:rPr lang="en-US" sz="2000" dirty="0"/>
              <a:t>				</a:t>
            </a:r>
            <a:r>
              <a:rPr lang="en-US" sz="2000" dirty="0">
                <a:hlinkClick r:id="rId5"/>
              </a:rPr>
              <a:t>Azure SQL front page</a:t>
            </a:r>
            <a:endParaRPr lang="en-US" sz="2000" dirty="0"/>
          </a:p>
          <a:p>
            <a:pPr marL="0" indent="0">
              <a:buNone/>
            </a:pPr>
            <a:r>
              <a:rPr lang="en-US" sz="2000" dirty="0">
                <a:hlinkClick r:id="rId6"/>
              </a:rPr>
              <a:t>Agent pools</a:t>
            </a:r>
            <a:endParaRPr lang="en-US" sz="2000" dirty="0"/>
          </a:p>
          <a:p>
            <a:pPr marL="0" indent="0">
              <a:buNone/>
            </a:pPr>
            <a:r>
              <a:rPr lang="en-US" sz="2000" dirty="0">
                <a:hlinkClick r:id="rId7"/>
              </a:rPr>
              <a:t>Azure Devops, build GitHub repository</a:t>
            </a:r>
            <a:r>
              <a:rPr lang="en-US" sz="2000" dirty="0"/>
              <a:t> </a:t>
            </a:r>
          </a:p>
          <a:p>
            <a:pPr marL="0" indent="0">
              <a:buNone/>
            </a:pPr>
            <a:r>
              <a:rPr lang="en-US" sz="2000" b="1" dirty="0"/>
              <a:t>Blogs						Learning</a:t>
            </a:r>
          </a:p>
          <a:p>
            <a:pPr marL="0" indent="0">
              <a:buNone/>
            </a:pPr>
            <a:r>
              <a:rPr lang="en-US" sz="2000" dirty="0">
                <a:hlinkClick r:id="rId8"/>
              </a:rPr>
              <a:t>CI/CD for Azure SQL DB – Davide Mauri</a:t>
            </a:r>
            <a:r>
              <a:rPr lang="en-US" sz="2000" dirty="0"/>
              <a:t>			</a:t>
            </a:r>
            <a:r>
              <a:rPr lang="en-US" sz="2000" dirty="0">
                <a:hlinkClick r:id="rId9"/>
              </a:rPr>
              <a:t>Azure SQL Ms Docs Learning Path</a:t>
            </a:r>
            <a:endParaRPr lang="en-US" sz="2000" dirty="0"/>
          </a:p>
          <a:p>
            <a:pPr marL="0" indent="0">
              <a:buNone/>
            </a:pPr>
            <a:r>
              <a:rPr lang="en-US" sz="2000" b="1" dirty="0"/>
              <a:t>Code Sample</a:t>
            </a:r>
            <a:r>
              <a:rPr lang="en-US" sz="2000" dirty="0"/>
              <a:t>					</a:t>
            </a:r>
            <a:r>
              <a:rPr lang="en-US" sz="2000" dirty="0">
                <a:hlinkClick r:id="rId10"/>
              </a:rPr>
              <a:t>Azure SQL Workshop</a:t>
            </a:r>
            <a:endParaRPr lang="en-US" sz="2000" dirty="0"/>
          </a:p>
          <a:p>
            <a:pPr marL="0" indent="0">
              <a:buNone/>
            </a:pPr>
            <a:r>
              <a:rPr lang="en-US" sz="2000" dirty="0">
                <a:hlinkClick r:id="rId11"/>
              </a:rPr>
              <a:t>https://github.com/Muppity/PASSDataSummit2021_Repo</a:t>
            </a:r>
            <a:endParaRPr lang="en-US" sz="2000" dirty="0"/>
          </a:p>
          <a:p>
            <a:pPr marL="0" indent="0">
              <a:buNone/>
            </a:pPr>
            <a:endParaRPr lang="en-US" sz="1600" dirty="0"/>
          </a:p>
        </p:txBody>
      </p:sp>
    </p:spTree>
    <p:extLst>
      <p:ext uri="{BB962C8B-B14F-4D97-AF65-F5344CB8AC3E}">
        <p14:creationId xmlns:p14="http://schemas.microsoft.com/office/powerpoint/2010/main" val="2840869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75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8EFF-927E-2C4C-8588-65C9509929C6}"/>
              </a:ext>
            </a:extLst>
          </p:cNvPr>
          <p:cNvSpPr>
            <a:spLocks noGrp="1"/>
          </p:cNvSpPr>
          <p:nvPr>
            <p:ph type="ctrTitle"/>
          </p:nvPr>
        </p:nvSpPr>
        <p:spPr>
          <a:xfrm>
            <a:off x="612985" y="2255519"/>
            <a:ext cx="8805334" cy="1225973"/>
          </a:xfrm>
        </p:spPr>
        <p:txBody>
          <a:bodyPr>
            <a:normAutofit fontScale="90000"/>
          </a:bodyPr>
          <a:lstStyle/>
          <a:p>
            <a:r>
              <a:rPr lang="en-US" dirty="0">
                <a:solidFill>
                  <a:schemeClr val="bg2"/>
                </a:solidFill>
              </a:rPr>
              <a:t>Pipeline demo Azure DevOps</a:t>
            </a:r>
          </a:p>
        </p:txBody>
      </p:sp>
      <p:pic>
        <p:nvPicPr>
          <p:cNvPr id="5" name="Graphic 4">
            <a:extLst>
              <a:ext uri="{FF2B5EF4-FFF2-40B4-BE49-F238E27FC236}">
                <a16:creationId xmlns:a16="http://schemas.microsoft.com/office/drawing/2014/main" id="{04E2E818-907F-4048-B022-2D50ECE3F8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26906" y="5022688"/>
            <a:ext cx="1011626" cy="710872"/>
          </a:xfrm>
          <a:prstGeom prst="rect">
            <a:avLst/>
          </a:prstGeom>
        </p:spPr>
      </p:pic>
      <p:pic>
        <p:nvPicPr>
          <p:cNvPr id="6" name="Graphic 5">
            <a:extLst>
              <a:ext uri="{FF2B5EF4-FFF2-40B4-BE49-F238E27FC236}">
                <a16:creationId xmlns:a16="http://schemas.microsoft.com/office/drawing/2014/main" id="{FDA2EE5F-86C8-D847-A2A0-F30867B32D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4620" y="4832353"/>
            <a:ext cx="848945" cy="990436"/>
          </a:xfrm>
          <a:prstGeom prst="rect">
            <a:avLst/>
          </a:prstGeom>
        </p:spPr>
      </p:pic>
      <p:pic>
        <p:nvPicPr>
          <p:cNvPr id="7" name="Graphic 6">
            <a:extLst>
              <a:ext uri="{FF2B5EF4-FFF2-40B4-BE49-F238E27FC236}">
                <a16:creationId xmlns:a16="http://schemas.microsoft.com/office/drawing/2014/main" id="{6F261ED3-4CE4-7C43-AD65-FBAD099A51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90235" y="4731246"/>
            <a:ext cx="1091543" cy="1091543"/>
          </a:xfrm>
          <a:prstGeom prst="rect">
            <a:avLst/>
          </a:prstGeom>
        </p:spPr>
      </p:pic>
    </p:spTree>
    <p:extLst>
      <p:ext uri="{BB962C8B-B14F-4D97-AF65-F5344CB8AC3E}">
        <p14:creationId xmlns:p14="http://schemas.microsoft.com/office/powerpoint/2010/main" val="3228436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0D1216-39AC-A944-817C-805A42DBDA52}"/>
              </a:ext>
            </a:extLst>
          </p:cNvPr>
          <p:cNvPicPr>
            <a:picLocks noChangeAspect="1"/>
          </p:cNvPicPr>
          <p:nvPr/>
        </p:nvPicPr>
        <p:blipFill>
          <a:blip r:embed="rId3"/>
          <a:stretch>
            <a:fillRect/>
          </a:stretch>
        </p:blipFill>
        <p:spPr>
          <a:xfrm>
            <a:off x="11268" y="0"/>
            <a:ext cx="12169464" cy="6858000"/>
          </a:xfrm>
          <a:prstGeom prst="rect">
            <a:avLst/>
          </a:prstGeom>
        </p:spPr>
      </p:pic>
      <p:pic>
        <p:nvPicPr>
          <p:cNvPr id="9" name="Picture 8">
            <a:extLst>
              <a:ext uri="{FF2B5EF4-FFF2-40B4-BE49-F238E27FC236}">
                <a16:creationId xmlns:a16="http://schemas.microsoft.com/office/drawing/2014/main" id="{E8FB10D7-543B-714B-9F12-4530C2566A9C}"/>
              </a:ext>
            </a:extLst>
          </p:cNvPr>
          <p:cNvPicPr>
            <a:picLocks noChangeAspect="1"/>
          </p:cNvPicPr>
          <p:nvPr/>
        </p:nvPicPr>
        <p:blipFill>
          <a:blip r:embed="rId4"/>
          <a:stretch>
            <a:fillRect/>
          </a:stretch>
        </p:blipFill>
        <p:spPr>
          <a:xfrm>
            <a:off x="9956800" y="4501102"/>
            <a:ext cx="2058953" cy="2153697"/>
          </a:xfrm>
          <a:prstGeom prst="rect">
            <a:avLst/>
          </a:prstGeom>
        </p:spPr>
      </p:pic>
    </p:spTree>
    <p:extLst>
      <p:ext uri="{BB962C8B-B14F-4D97-AF65-F5344CB8AC3E}">
        <p14:creationId xmlns:p14="http://schemas.microsoft.com/office/powerpoint/2010/main" val="1032331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 Placeholder 149"/>
          <p:cNvSpPr>
            <a:spLocks noGrp="1"/>
          </p:cNvSpPr>
          <p:nvPr>
            <p:ph type="body" sz="quarter" idx="11"/>
          </p:nvPr>
        </p:nvSpPr>
        <p:spPr>
          <a:xfrm>
            <a:off x="546706" y="2026269"/>
            <a:ext cx="3929500" cy="358448"/>
          </a:xfrm>
        </p:spPr>
        <p:txBody>
          <a:bodyPr/>
          <a:lstStyle/>
          <a:p>
            <a:r>
              <a:rPr lang="en-US" b="1" dirty="0">
                <a:latin typeface="Calibri Light" panose="020F0302020204030204" pitchFamily="34" charset="0"/>
                <a:cs typeface="Calibri Light" panose="020F0302020204030204" pitchFamily="34" charset="0"/>
              </a:rPr>
              <a:t>.</a:t>
            </a:r>
          </a:p>
        </p:txBody>
      </p:sp>
      <p:sp>
        <p:nvSpPr>
          <p:cNvPr id="153" name="Text Placeholder 152"/>
          <p:cNvSpPr>
            <a:spLocks noGrp="1"/>
          </p:cNvSpPr>
          <p:nvPr>
            <p:ph type="body" sz="quarter" idx="14"/>
          </p:nvPr>
        </p:nvSpPr>
        <p:spPr>
          <a:xfrm>
            <a:off x="6788236" y="3088345"/>
            <a:ext cx="2120483" cy="358448"/>
          </a:xfrm>
        </p:spPr>
        <p:txBody>
          <a:bodyPr>
            <a:normAutofit lnSpcReduction="10000"/>
          </a:bodyPr>
          <a:lstStyle/>
          <a:p>
            <a:r>
              <a:rPr lang="en-US" sz="2000" dirty="0">
                <a:solidFill>
                  <a:schemeClr val="tx2"/>
                </a:solidFill>
              </a:rPr>
              <a:t>Social</a:t>
            </a:r>
            <a:r>
              <a:rPr lang="en-US" dirty="0">
                <a:solidFill>
                  <a:schemeClr val="tx2"/>
                </a:solidFill>
              </a:rPr>
              <a:t> Networks</a:t>
            </a:r>
          </a:p>
        </p:txBody>
      </p:sp>
      <p:sp>
        <p:nvSpPr>
          <p:cNvPr id="2" name="TextBox 1">
            <a:extLst>
              <a:ext uri="{FF2B5EF4-FFF2-40B4-BE49-F238E27FC236}">
                <a16:creationId xmlns:a16="http://schemas.microsoft.com/office/drawing/2014/main" id="{69256168-6230-C345-89DE-B9F00ECA8804}"/>
              </a:ext>
            </a:extLst>
          </p:cNvPr>
          <p:cNvSpPr txBox="1"/>
          <p:nvPr/>
        </p:nvSpPr>
        <p:spPr>
          <a:xfrm>
            <a:off x="7833362" y="5074922"/>
            <a:ext cx="184731" cy="461665"/>
          </a:xfrm>
          <a:prstGeom prst="rect">
            <a:avLst/>
          </a:prstGeom>
          <a:noFill/>
        </p:spPr>
        <p:txBody>
          <a:bodyPr wrap="none" rtlCol="0">
            <a:spAutoFit/>
          </a:bodyPr>
          <a:lstStyle/>
          <a:p>
            <a:endParaRPr lang="en-US" sz="2400" dirty="0"/>
          </a:p>
        </p:txBody>
      </p:sp>
      <p:pic>
        <p:nvPicPr>
          <p:cNvPr id="7" name="Picture Placeholder 6">
            <a:extLst>
              <a:ext uri="{FF2B5EF4-FFF2-40B4-BE49-F238E27FC236}">
                <a16:creationId xmlns:a16="http://schemas.microsoft.com/office/drawing/2014/main" id="{CD6F3FE8-D650-2F49-8234-75708747A2C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a:xfrm>
            <a:off x="1360147" y="159793"/>
            <a:ext cx="1801775" cy="1801775"/>
          </a:xfrm>
        </p:spPr>
      </p:pic>
      <p:sp>
        <p:nvSpPr>
          <p:cNvPr id="13" name="Rectangle 12">
            <a:extLst>
              <a:ext uri="{FF2B5EF4-FFF2-40B4-BE49-F238E27FC236}">
                <a16:creationId xmlns:a16="http://schemas.microsoft.com/office/drawing/2014/main" id="{2E3CC7F7-C9D1-DF43-A4BF-582B0BA77C8E}"/>
              </a:ext>
            </a:extLst>
          </p:cNvPr>
          <p:cNvSpPr/>
          <p:nvPr/>
        </p:nvSpPr>
        <p:spPr>
          <a:xfrm>
            <a:off x="6669147" y="2580472"/>
            <a:ext cx="5527219" cy="400110"/>
          </a:xfrm>
          <a:prstGeom prst="rect">
            <a:avLst/>
          </a:prstGeom>
        </p:spPr>
        <p:txBody>
          <a:bodyPr wrap="none">
            <a:spAutoFit/>
          </a:bodyPr>
          <a:lstStyle/>
          <a:p>
            <a:r>
              <a:rPr lang="en-US" sz="2000" dirty="0">
                <a:solidFill>
                  <a:schemeClr val="tx2"/>
                </a:solidFill>
                <a:latin typeface="+mj-lt"/>
                <a:cs typeface="Calibri Light" panose="020F0302020204030204" pitchFamily="34" charset="0"/>
              </a:rPr>
              <a:t>https://</a:t>
            </a:r>
            <a:r>
              <a:rPr lang="en-US" sz="2000" dirty="0" err="1">
                <a:solidFill>
                  <a:schemeClr val="tx2"/>
                </a:solidFill>
                <a:latin typeface="+mj-lt"/>
                <a:cs typeface="Calibri Light" panose="020F0302020204030204" pitchFamily="34" charset="0"/>
              </a:rPr>
              <a:t>github.com</a:t>
            </a:r>
            <a:r>
              <a:rPr lang="en-US" sz="2000" dirty="0">
                <a:solidFill>
                  <a:schemeClr val="tx2"/>
                </a:solidFill>
                <a:latin typeface="+mj-lt"/>
                <a:cs typeface="Calibri Light" panose="020F0302020204030204" pitchFamily="34" charset="0"/>
              </a:rPr>
              <a:t>/</a:t>
            </a:r>
            <a:r>
              <a:rPr lang="en-US" sz="2000" dirty="0" err="1">
                <a:solidFill>
                  <a:schemeClr val="tx2"/>
                </a:solidFill>
                <a:latin typeface="+mj-lt"/>
                <a:cs typeface="Calibri Light" panose="020F0302020204030204" pitchFamily="34" charset="0"/>
              </a:rPr>
              <a:t>Muppity</a:t>
            </a:r>
            <a:r>
              <a:rPr lang="en-US" sz="2000" dirty="0">
                <a:solidFill>
                  <a:schemeClr val="tx2"/>
                </a:solidFill>
                <a:latin typeface="+mj-lt"/>
                <a:cs typeface="Calibri Light" panose="020F0302020204030204" pitchFamily="34" charset="0"/>
              </a:rPr>
              <a:t>/Presentations-Material</a:t>
            </a:r>
          </a:p>
        </p:txBody>
      </p:sp>
      <p:sp>
        <p:nvSpPr>
          <p:cNvPr id="14" name="TextBox 13">
            <a:extLst>
              <a:ext uri="{FF2B5EF4-FFF2-40B4-BE49-F238E27FC236}">
                <a16:creationId xmlns:a16="http://schemas.microsoft.com/office/drawing/2014/main" id="{FAAEDF94-2BBA-A64A-BFB9-DB5FF8669AE7}"/>
              </a:ext>
            </a:extLst>
          </p:cNvPr>
          <p:cNvSpPr txBox="1"/>
          <p:nvPr/>
        </p:nvSpPr>
        <p:spPr>
          <a:xfrm>
            <a:off x="6626167" y="2167632"/>
            <a:ext cx="2444620" cy="400110"/>
          </a:xfrm>
          <a:prstGeom prst="rect">
            <a:avLst/>
          </a:prstGeom>
          <a:noFill/>
        </p:spPr>
        <p:txBody>
          <a:bodyPr wrap="square" rtlCol="0">
            <a:spAutoFit/>
          </a:bodyPr>
          <a:lstStyle/>
          <a:p>
            <a:r>
              <a:rPr lang="en-US" sz="2000" b="1" dirty="0" err="1">
                <a:solidFill>
                  <a:schemeClr val="tx2"/>
                </a:solidFill>
                <a:latin typeface="+mj-lt"/>
                <a:cs typeface="Calibri Light" panose="020F0302020204030204" pitchFamily="34" charset="0"/>
              </a:rPr>
              <a:t>Github</a:t>
            </a:r>
            <a:endParaRPr lang="en-US" sz="1600" b="1" dirty="0">
              <a:solidFill>
                <a:schemeClr val="tx2"/>
              </a:solidFill>
              <a:latin typeface="+mj-lt"/>
              <a:cs typeface="Calibri Light" panose="020F0302020204030204" pitchFamily="34" charset="0"/>
            </a:endParaRPr>
          </a:p>
        </p:txBody>
      </p:sp>
      <p:pic>
        <p:nvPicPr>
          <p:cNvPr id="18" name="Picture 17">
            <a:extLst>
              <a:ext uri="{FF2B5EF4-FFF2-40B4-BE49-F238E27FC236}">
                <a16:creationId xmlns:a16="http://schemas.microsoft.com/office/drawing/2014/main" id="{4F2B49AF-DB8A-7840-A5A6-438288004C26}"/>
              </a:ext>
            </a:extLst>
          </p:cNvPr>
          <p:cNvPicPr>
            <a:picLocks noChangeAspect="1"/>
          </p:cNvPicPr>
          <p:nvPr/>
        </p:nvPicPr>
        <p:blipFill>
          <a:blip r:embed="rId4"/>
          <a:stretch>
            <a:fillRect/>
          </a:stretch>
        </p:blipFill>
        <p:spPr>
          <a:xfrm>
            <a:off x="1131056" y="3910664"/>
            <a:ext cx="2760800" cy="2760800"/>
          </a:xfrm>
          <a:prstGeom prst="rect">
            <a:avLst/>
          </a:prstGeom>
        </p:spPr>
      </p:pic>
      <p:sp>
        <p:nvSpPr>
          <p:cNvPr id="49" name="Text Placeholder 156">
            <a:extLst>
              <a:ext uri="{FF2B5EF4-FFF2-40B4-BE49-F238E27FC236}">
                <a16:creationId xmlns:a16="http://schemas.microsoft.com/office/drawing/2014/main" id="{0175C4B7-9064-F143-AF74-1AE00077A6A7}"/>
              </a:ext>
            </a:extLst>
          </p:cNvPr>
          <p:cNvSpPr txBox="1">
            <a:spLocks/>
          </p:cNvSpPr>
          <p:nvPr/>
        </p:nvSpPr>
        <p:spPr>
          <a:xfrm>
            <a:off x="7248402" y="3637573"/>
            <a:ext cx="2232481" cy="321217"/>
          </a:xfrm>
          <a:prstGeom prst="rect">
            <a:avLst/>
          </a:prstGeom>
        </p:spPr>
        <p:txBody>
          <a:bodyPr vert="horz" lIns="91440" tIns="45720" rIns="91440" bIns="45720" rtlCol="0">
            <a:normAutofit fontScale="85000" lnSpcReduction="20000"/>
          </a:bodyPr>
          <a:lstStyle>
            <a:lvl1pPr marL="0" indent="-228600" algn="l" defTabSz="1219170" rtl="0" eaLnBrk="1" latinLnBrk="0" hangingPunct="1">
              <a:lnSpc>
                <a:spcPct val="90000"/>
              </a:lnSpc>
              <a:spcBef>
                <a:spcPts val="1000"/>
              </a:spcBef>
              <a:buFont typeface="Arial" panose="020B0604020202020204" pitchFamily="34" charset="0"/>
              <a:buChar char="•"/>
              <a:defRPr lang="en-US" sz="1467" kern="1200" dirty="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sz="1400" dirty="0">
                <a:solidFill>
                  <a:schemeClr val="tx2"/>
                </a:solidFill>
              </a:rPr>
              <a:t>/</a:t>
            </a:r>
            <a:r>
              <a:rPr lang="en-US" sz="2400" dirty="0" err="1">
                <a:solidFill>
                  <a:schemeClr val="tx2"/>
                </a:solidFill>
              </a:rPr>
              <a:t>carlos-lopez-taks</a:t>
            </a:r>
            <a:r>
              <a:rPr lang="en-US" sz="1400" dirty="0">
                <a:solidFill>
                  <a:schemeClr val="tx2"/>
                </a:solidFill>
              </a:rPr>
              <a:t> </a:t>
            </a:r>
            <a:endParaRPr lang="en-US" sz="1400" dirty="0">
              <a:solidFill>
                <a:schemeClr val="tx2"/>
              </a:solidFill>
              <a:latin typeface="Segoe UI"/>
            </a:endParaRPr>
          </a:p>
        </p:txBody>
      </p:sp>
      <p:sp>
        <p:nvSpPr>
          <p:cNvPr id="50" name="Text Placeholder 157">
            <a:extLst>
              <a:ext uri="{FF2B5EF4-FFF2-40B4-BE49-F238E27FC236}">
                <a16:creationId xmlns:a16="http://schemas.microsoft.com/office/drawing/2014/main" id="{7C5572FA-78FD-E74E-BF0A-FE25A8B037C2}"/>
              </a:ext>
            </a:extLst>
          </p:cNvPr>
          <p:cNvSpPr txBox="1">
            <a:spLocks/>
          </p:cNvSpPr>
          <p:nvPr/>
        </p:nvSpPr>
        <p:spPr>
          <a:xfrm>
            <a:off x="7220842" y="4130827"/>
            <a:ext cx="2211915" cy="327693"/>
          </a:xfrm>
          <a:prstGeom prst="rect">
            <a:avLst/>
          </a:prstGeom>
        </p:spPr>
        <p:txBody>
          <a:bodyPr vert="horz" lIns="91440" tIns="45720" rIns="91440" bIns="45720" rtlCol="0">
            <a:noAutofit/>
          </a:bodyPr>
          <a:lstStyle>
            <a:lvl1pPr marL="0" indent="-228600" algn="l" defTabSz="1219170" rtl="0" eaLnBrk="1" latinLnBrk="0" hangingPunct="1">
              <a:lnSpc>
                <a:spcPct val="90000"/>
              </a:lnSpc>
              <a:spcBef>
                <a:spcPts val="1000"/>
              </a:spcBef>
              <a:buFont typeface="Arial" panose="020B0604020202020204" pitchFamily="34" charset="0"/>
              <a:buChar char="•"/>
              <a:defRPr lang="en-US" sz="1467" kern="1200" dirty="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sz="2000" dirty="0">
                <a:solidFill>
                  <a:schemeClr val="tx2"/>
                </a:solidFill>
                <a:latin typeface="Segoe UI"/>
              </a:rPr>
              <a:t>@</a:t>
            </a:r>
            <a:r>
              <a:rPr lang="en-US" sz="2000" dirty="0" err="1">
                <a:solidFill>
                  <a:schemeClr val="tx2"/>
                </a:solidFill>
                <a:latin typeface="Segoe UI"/>
              </a:rPr>
              <a:t>CarlosLopezDBA</a:t>
            </a:r>
            <a:endParaRPr lang="en-US" sz="2000" dirty="0">
              <a:solidFill>
                <a:schemeClr val="tx2"/>
              </a:solidFill>
              <a:latin typeface="Segoe UI"/>
            </a:endParaRPr>
          </a:p>
        </p:txBody>
      </p:sp>
      <p:grpSp>
        <p:nvGrpSpPr>
          <p:cNvPr id="51" name="Group 50">
            <a:extLst>
              <a:ext uri="{FF2B5EF4-FFF2-40B4-BE49-F238E27FC236}">
                <a16:creationId xmlns:a16="http://schemas.microsoft.com/office/drawing/2014/main" id="{CACC3FD2-AAC9-704A-89A5-1BDFC1E9CA8F}"/>
              </a:ext>
            </a:extLst>
          </p:cNvPr>
          <p:cNvGrpSpPr/>
          <p:nvPr/>
        </p:nvGrpSpPr>
        <p:grpSpPr>
          <a:xfrm>
            <a:off x="6804014" y="4152387"/>
            <a:ext cx="306133" cy="306133"/>
            <a:chOff x="5748554" y="5146675"/>
            <a:chExt cx="353832" cy="353832"/>
          </a:xfrm>
        </p:grpSpPr>
        <p:sp>
          <p:nvSpPr>
            <p:cNvPr id="52" name="Freeform 383">
              <a:extLst>
                <a:ext uri="{FF2B5EF4-FFF2-40B4-BE49-F238E27FC236}">
                  <a16:creationId xmlns:a16="http://schemas.microsoft.com/office/drawing/2014/main" id="{E62B28F7-31B7-5A48-B557-A84FE636B1B4}"/>
                </a:ext>
              </a:extLst>
            </p:cNvPr>
            <p:cNvSpPr>
              <a:spLocks/>
            </p:cNvSpPr>
            <p:nvPr/>
          </p:nvSpPr>
          <p:spPr bwMode="auto">
            <a:xfrm>
              <a:off x="5852152" y="5257801"/>
              <a:ext cx="159335" cy="137931"/>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pPr defTabSz="1219140">
                <a:defRPr/>
              </a:pPr>
              <a:endParaRPr lang="en-US" sz="2400">
                <a:solidFill>
                  <a:srgbClr val="000000"/>
                </a:solidFill>
                <a:latin typeface="Segoe UI"/>
              </a:endParaRPr>
            </a:p>
          </p:txBody>
        </p:sp>
        <p:sp>
          <p:nvSpPr>
            <p:cNvPr id="53" name="Rounded Rectangle 52">
              <a:extLst>
                <a:ext uri="{FF2B5EF4-FFF2-40B4-BE49-F238E27FC236}">
                  <a16:creationId xmlns:a16="http://schemas.microsoft.com/office/drawing/2014/main" id="{2413F997-2BE5-744D-974A-7B0C9A91AF2B}"/>
                </a:ext>
              </a:extLst>
            </p:cNvPr>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srgbClr val="AFAFAF"/>
                </a:solidFill>
                <a:latin typeface="Segoe UI"/>
              </a:endParaRPr>
            </a:p>
          </p:txBody>
        </p:sp>
      </p:grpSp>
      <p:grpSp>
        <p:nvGrpSpPr>
          <p:cNvPr id="54" name="Group 53">
            <a:extLst>
              <a:ext uri="{FF2B5EF4-FFF2-40B4-BE49-F238E27FC236}">
                <a16:creationId xmlns:a16="http://schemas.microsoft.com/office/drawing/2014/main" id="{B72A8FE1-0E83-4E48-9A87-16953804A966}"/>
              </a:ext>
            </a:extLst>
          </p:cNvPr>
          <p:cNvGrpSpPr/>
          <p:nvPr/>
        </p:nvGrpSpPr>
        <p:grpSpPr>
          <a:xfrm>
            <a:off x="6804014" y="3596984"/>
            <a:ext cx="306133" cy="306133"/>
            <a:chOff x="3348740" y="4138863"/>
            <a:chExt cx="229600" cy="229600"/>
          </a:xfrm>
        </p:grpSpPr>
        <p:sp>
          <p:nvSpPr>
            <p:cNvPr id="55" name="Rounded Rectangle 54">
              <a:extLst>
                <a:ext uri="{FF2B5EF4-FFF2-40B4-BE49-F238E27FC236}">
                  <a16:creationId xmlns:a16="http://schemas.microsoft.com/office/drawing/2014/main" id="{C5926044-9F0F-9248-8EDC-C7A71B74FF73}"/>
                </a:ext>
              </a:extLst>
            </p:cNvPr>
            <p:cNvSpPr/>
            <p:nvPr/>
          </p:nvSpPr>
          <p:spPr>
            <a:xfrm>
              <a:off x="3348740" y="4138863"/>
              <a:ext cx="229600" cy="229600"/>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srgbClr val="AFAFAF"/>
                </a:solidFill>
                <a:latin typeface="Segoe UI"/>
              </a:endParaRPr>
            </a:p>
          </p:txBody>
        </p:sp>
        <p:grpSp>
          <p:nvGrpSpPr>
            <p:cNvPr id="56" name="Group 1216">
              <a:extLst>
                <a:ext uri="{FF2B5EF4-FFF2-40B4-BE49-F238E27FC236}">
                  <a16:creationId xmlns:a16="http://schemas.microsoft.com/office/drawing/2014/main" id="{CC976A45-8AF2-B24D-ABC6-0C9221373E66}"/>
                </a:ext>
              </a:extLst>
            </p:cNvPr>
            <p:cNvGrpSpPr>
              <a:grpSpLocks/>
            </p:cNvGrpSpPr>
            <p:nvPr/>
          </p:nvGrpSpPr>
          <p:grpSpPr bwMode="auto">
            <a:xfrm>
              <a:off x="3416337" y="4197351"/>
              <a:ext cx="101582" cy="101580"/>
              <a:chOff x="8400256" y="3573016"/>
              <a:chExt cx="423863" cy="422275"/>
            </a:xfrm>
            <a:solidFill>
              <a:schemeClr val="tx1"/>
            </a:solidFill>
          </p:grpSpPr>
          <p:sp>
            <p:nvSpPr>
              <p:cNvPr id="57" name="Oval 315">
                <a:extLst>
                  <a:ext uri="{FF2B5EF4-FFF2-40B4-BE49-F238E27FC236}">
                    <a16:creationId xmlns:a16="http://schemas.microsoft.com/office/drawing/2014/main" id="{BDFA44DD-95ED-B845-805E-4A1ABF30B45E}"/>
                  </a:ext>
                </a:extLst>
              </p:cNvPr>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defRPr/>
                </a:pPr>
                <a:endParaRPr lang="en-AU" altLang="x-none" sz="2400">
                  <a:solidFill>
                    <a:srgbClr val="000000"/>
                  </a:solidFill>
                </a:endParaRPr>
              </a:p>
            </p:txBody>
          </p:sp>
          <p:sp>
            <p:nvSpPr>
              <p:cNvPr id="58" name="Rectangle 316">
                <a:extLst>
                  <a:ext uri="{FF2B5EF4-FFF2-40B4-BE49-F238E27FC236}">
                    <a16:creationId xmlns:a16="http://schemas.microsoft.com/office/drawing/2014/main" id="{709E2D70-105A-054A-B63C-F5EC03458F18}"/>
                  </a:ext>
                </a:extLst>
              </p:cNvPr>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defTabSz="1219140">
                  <a:defRPr/>
                </a:pPr>
                <a:endParaRPr lang="en-AU" altLang="x-none" sz="2400">
                  <a:solidFill>
                    <a:srgbClr val="000000"/>
                  </a:solidFill>
                </a:endParaRPr>
              </a:p>
            </p:txBody>
          </p:sp>
          <p:sp>
            <p:nvSpPr>
              <p:cNvPr id="59" name="Freeform 317">
                <a:extLst>
                  <a:ext uri="{FF2B5EF4-FFF2-40B4-BE49-F238E27FC236}">
                    <a16:creationId xmlns:a16="http://schemas.microsoft.com/office/drawing/2014/main" id="{F4FC1606-0544-844D-97C8-DCC0306B9694}"/>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40">
                  <a:defRPr/>
                </a:pPr>
                <a:endParaRPr lang="en-US" sz="2400">
                  <a:solidFill>
                    <a:srgbClr val="000000"/>
                  </a:solidFill>
                  <a:latin typeface="Segoe UI"/>
                </a:endParaRPr>
              </a:p>
            </p:txBody>
          </p:sp>
        </p:grpSp>
      </p:grpSp>
      <p:pic>
        <p:nvPicPr>
          <p:cNvPr id="71" name="Picture 70">
            <a:extLst>
              <a:ext uri="{FF2B5EF4-FFF2-40B4-BE49-F238E27FC236}">
                <a16:creationId xmlns:a16="http://schemas.microsoft.com/office/drawing/2014/main" id="{9AC6056F-4F60-8545-96DE-3253916B790B}"/>
              </a:ext>
            </a:extLst>
          </p:cNvPr>
          <p:cNvPicPr>
            <a:picLocks noChangeAspect="1"/>
          </p:cNvPicPr>
          <p:nvPr/>
        </p:nvPicPr>
        <p:blipFill>
          <a:blip r:embed="rId5"/>
          <a:stretch>
            <a:fillRect/>
          </a:stretch>
        </p:blipFill>
        <p:spPr>
          <a:xfrm>
            <a:off x="10838329" y="0"/>
            <a:ext cx="1219200" cy="1219200"/>
          </a:xfrm>
          <a:prstGeom prst="rect">
            <a:avLst/>
          </a:prstGeom>
        </p:spPr>
      </p:pic>
      <p:pic>
        <p:nvPicPr>
          <p:cNvPr id="4" name="Picture 3">
            <a:extLst>
              <a:ext uri="{FF2B5EF4-FFF2-40B4-BE49-F238E27FC236}">
                <a16:creationId xmlns:a16="http://schemas.microsoft.com/office/drawing/2014/main" id="{6C4B0970-995C-8142-B0CF-EF79BAAAFE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8443" y="2004455"/>
            <a:ext cx="1743479" cy="712803"/>
          </a:xfrm>
          <a:prstGeom prst="rect">
            <a:avLst/>
          </a:prstGeom>
        </p:spPr>
      </p:pic>
      <p:sp>
        <p:nvSpPr>
          <p:cNvPr id="12" name="Title 11">
            <a:extLst>
              <a:ext uri="{FF2B5EF4-FFF2-40B4-BE49-F238E27FC236}">
                <a16:creationId xmlns:a16="http://schemas.microsoft.com/office/drawing/2014/main" id="{DFC967DA-0CAA-144D-A34F-0BBB18DB1151}"/>
              </a:ext>
            </a:extLst>
          </p:cNvPr>
          <p:cNvSpPr>
            <a:spLocks noGrp="1"/>
          </p:cNvSpPr>
          <p:nvPr>
            <p:ph type="title"/>
          </p:nvPr>
        </p:nvSpPr>
        <p:spPr>
          <a:xfrm>
            <a:off x="1131056" y="2846659"/>
            <a:ext cx="4331368" cy="627904"/>
          </a:xfrm>
        </p:spPr>
        <p:txBody>
          <a:bodyPr>
            <a:normAutofit fontScale="90000"/>
          </a:bodyPr>
          <a:lstStyle/>
          <a:p>
            <a:r>
              <a:rPr lang="en-US" dirty="0"/>
              <a:t>Carlos Lopez</a:t>
            </a:r>
          </a:p>
        </p:txBody>
      </p:sp>
      <p:pic>
        <p:nvPicPr>
          <p:cNvPr id="36" name="Picture 35">
            <a:extLst>
              <a:ext uri="{FF2B5EF4-FFF2-40B4-BE49-F238E27FC236}">
                <a16:creationId xmlns:a16="http://schemas.microsoft.com/office/drawing/2014/main" id="{5287D7B0-32C4-224C-ACC7-67232AA29456}"/>
              </a:ext>
            </a:extLst>
          </p:cNvPr>
          <p:cNvPicPr>
            <a:picLocks noChangeAspect="1"/>
          </p:cNvPicPr>
          <p:nvPr/>
        </p:nvPicPr>
        <p:blipFill>
          <a:blip r:embed="rId7"/>
          <a:stretch>
            <a:fillRect/>
          </a:stretch>
        </p:blipFill>
        <p:spPr>
          <a:xfrm>
            <a:off x="9248635" y="4305454"/>
            <a:ext cx="2943366" cy="2552546"/>
          </a:xfrm>
          <a:prstGeom prst="rect">
            <a:avLst/>
          </a:prstGeom>
        </p:spPr>
      </p:pic>
    </p:spTree>
    <p:extLst>
      <p:ext uri="{BB962C8B-B14F-4D97-AF65-F5344CB8AC3E}">
        <p14:creationId xmlns:p14="http://schemas.microsoft.com/office/powerpoint/2010/main" val="924104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944FA1-CAB4-5A4E-A99B-D25ED48881D2}"/>
              </a:ext>
            </a:extLst>
          </p:cNvPr>
          <p:cNvSpPr>
            <a:spLocks noGrp="1"/>
          </p:cNvSpPr>
          <p:nvPr>
            <p:ph idx="1"/>
          </p:nvPr>
        </p:nvSpPr>
        <p:spPr/>
        <p:txBody>
          <a:bodyPr>
            <a:normAutofit/>
          </a:bodyPr>
          <a:lstStyle/>
          <a:p>
            <a:r>
              <a:rPr lang="en-US" sz="3600" dirty="0"/>
              <a:t>DevOps Perspective </a:t>
            </a:r>
          </a:p>
          <a:p>
            <a:pPr marL="0" indent="0">
              <a:buNone/>
            </a:pPr>
            <a:r>
              <a:rPr lang="en-US" sz="2000" dirty="0"/>
              <a:t>		   </a:t>
            </a:r>
            <a:r>
              <a:rPr lang="en-US" sz="2400" dirty="0"/>
              <a:t>Plan - </a:t>
            </a:r>
            <a:r>
              <a:rPr lang="en-US" sz="2400" b="1" dirty="0"/>
              <a:t>Develop - Deliver </a:t>
            </a:r>
            <a:r>
              <a:rPr lang="en-US" sz="2400" dirty="0"/>
              <a:t>- Operate</a:t>
            </a:r>
            <a:endParaRPr lang="en-US" sz="3600" dirty="0"/>
          </a:p>
          <a:p>
            <a:r>
              <a:rPr lang="en-US" sz="3600" dirty="0"/>
              <a:t>Develop phase</a:t>
            </a:r>
            <a:endParaRPr lang="es-ES_tradnl" dirty="0"/>
          </a:p>
          <a:p>
            <a:r>
              <a:rPr lang="en-US" sz="3600" dirty="0"/>
              <a:t>Deliver phase</a:t>
            </a:r>
            <a:endParaRPr lang="es-ES_tradnl" dirty="0"/>
          </a:p>
          <a:p>
            <a:r>
              <a:rPr lang="en-US" sz="3600" dirty="0"/>
              <a:t>Demo</a:t>
            </a:r>
            <a:endParaRPr lang="es-ES_tradnl" sz="3600" dirty="0"/>
          </a:p>
          <a:p>
            <a:endParaRPr lang="es-ES_tradnl" dirty="0"/>
          </a:p>
        </p:txBody>
      </p:sp>
      <p:sp>
        <p:nvSpPr>
          <p:cNvPr id="3" name="Title 2">
            <a:extLst>
              <a:ext uri="{FF2B5EF4-FFF2-40B4-BE49-F238E27FC236}">
                <a16:creationId xmlns:a16="http://schemas.microsoft.com/office/drawing/2014/main" id="{DE4825F8-924C-1946-8C32-4700404A0E6E}"/>
              </a:ext>
            </a:extLst>
          </p:cNvPr>
          <p:cNvSpPr>
            <a:spLocks noGrp="1"/>
          </p:cNvSpPr>
          <p:nvPr>
            <p:ph type="title"/>
          </p:nvPr>
        </p:nvSpPr>
        <p:spPr/>
        <p:txBody>
          <a:bodyPr/>
          <a:lstStyle/>
          <a:p>
            <a:r>
              <a:rPr lang="es-ES_tradnl" dirty="0"/>
              <a:t>Agenda</a:t>
            </a:r>
          </a:p>
        </p:txBody>
      </p:sp>
      <p:pic>
        <p:nvPicPr>
          <p:cNvPr id="4" name="Graphic 3">
            <a:extLst>
              <a:ext uri="{FF2B5EF4-FFF2-40B4-BE49-F238E27FC236}">
                <a16:creationId xmlns:a16="http://schemas.microsoft.com/office/drawing/2014/main" id="{AA937959-8F60-2F4B-A16C-B997E24948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08854" y="1278654"/>
            <a:ext cx="2150346" cy="2150346"/>
          </a:xfrm>
          <a:prstGeom prst="rect">
            <a:avLst/>
          </a:prstGeom>
        </p:spPr>
      </p:pic>
      <p:pic>
        <p:nvPicPr>
          <p:cNvPr id="5" name="Graphic 4">
            <a:extLst>
              <a:ext uri="{FF2B5EF4-FFF2-40B4-BE49-F238E27FC236}">
                <a16:creationId xmlns:a16="http://schemas.microsoft.com/office/drawing/2014/main" id="{A5444224-7B11-644E-AE84-79847D475C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51734" y="4448395"/>
            <a:ext cx="1871346" cy="1871346"/>
          </a:xfrm>
          <a:prstGeom prst="rect">
            <a:avLst/>
          </a:prstGeom>
        </p:spPr>
      </p:pic>
    </p:spTree>
    <p:extLst>
      <p:ext uri="{BB962C8B-B14F-4D97-AF65-F5344CB8AC3E}">
        <p14:creationId xmlns:p14="http://schemas.microsoft.com/office/powerpoint/2010/main" val="1071893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75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8EFF-927E-2C4C-8588-65C9509929C6}"/>
              </a:ext>
            </a:extLst>
          </p:cNvPr>
          <p:cNvSpPr>
            <a:spLocks noGrp="1"/>
          </p:cNvSpPr>
          <p:nvPr>
            <p:ph type="ctrTitle"/>
          </p:nvPr>
        </p:nvSpPr>
        <p:spPr>
          <a:xfrm>
            <a:off x="612985" y="2255519"/>
            <a:ext cx="8805334" cy="1225973"/>
          </a:xfrm>
        </p:spPr>
        <p:txBody>
          <a:bodyPr>
            <a:normAutofit/>
          </a:bodyPr>
          <a:lstStyle/>
          <a:p>
            <a:r>
              <a:rPr lang="en-US" dirty="0">
                <a:solidFill>
                  <a:schemeClr val="bg2"/>
                </a:solidFill>
              </a:rPr>
              <a:t>DevOps cycle for data</a:t>
            </a:r>
          </a:p>
        </p:txBody>
      </p:sp>
      <p:pic>
        <p:nvPicPr>
          <p:cNvPr id="7" name="Graphic 6">
            <a:extLst>
              <a:ext uri="{FF2B5EF4-FFF2-40B4-BE49-F238E27FC236}">
                <a16:creationId xmlns:a16="http://schemas.microsoft.com/office/drawing/2014/main" id="{2B1769CE-E342-DB40-BF62-10B270F0D550}"/>
              </a:ext>
            </a:extLst>
          </p:cNvPr>
          <p:cNvPicPr>
            <a:picLocks noChangeAspect="1"/>
          </p:cNvPicPr>
          <p:nvPr/>
        </p:nvPicPr>
        <p:blipFill>
          <a:blip r:embed="rId2">
            <a:lum bright="70000" contrast="-70000"/>
            <a:extLst>
              <a:ext uri="{96DAC541-7B7A-43D3-8B79-37D633B846F1}">
                <asvg:svgBlip xmlns:asvg="http://schemas.microsoft.com/office/drawing/2016/SVG/main" r:embed="rId3"/>
              </a:ext>
            </a:extLst>
          </a:blip>
          <a:stretch>
            <a:fillRect/>
          </a:stretch>
        </p:blipFill>
        <p:spPr>
          <a:xfrm>
            <a:off x="7503160" y="2915917"/>
            <a:ext cx="4343400" cy="4343400"/>
          </a:xfrm>
          <a:prstGeom prst="rect">
            <a:avLst/>
          </a:prstGeom>
        </p:spPr>
      </p:pic>
    </p:spTree>
    <p:extLst>
      <p:ext uri="{BB962C8B-B14F-4D97-AF65-F5344CB8AC3E}">
        <p14:creationId xmlns:p14="http://schemas.microsoft.com/office/powerpoint/2010/main" val="3651103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41AB1F-00CA-6E4A-9F9C-9AA621C0C3B9}"/>
              </a:ext>
            </a:extLst>
          </p:cNvPr>
          <p:cNvSpPr>
            <a:spLocks noGrp="1"/>
          </p:cNvSpPr>
          <p:nvPr>
            <p:ph type="title"/>
          </p:nvPr>
        </p:nvSpPr>
        <p:spPr/>
        <p:txBody>
          <a:bodyPr/>
          <a:lstStyle/>
          <a:p>
            <a:r>
              <a:rPr lang="es-ES_tradnl" b="1" dirty="0" err="1"/>
              <a:t>The</a:t>
            </a:r>
            <a:r>
              <a:rPr lang="es-ES_tradnl" b="1" dirty="0"/>
              <a:t> </a:t>
            </a:r>
            <a:r>
              <a:rPr lang="es-ES_tradnl" b="1" dirty="0" err="1"/>
              <a:t>Classical</a:t>
            </a:r>
            <a:r>
              <a:rPr lang="es-ES_tradnl" b="1" dirty="0"/>
              <a:t> </a:t>
            </a:r>
            <a:r>
              <a:rPr lang="es-ES_tradnl" b="1" dirty="0" err="1"/>
              <a:t>Loop</a:t>
            </a:r>
            <a:endParaRPr lang="es-ES_tradnl" b="1" dirty="0"/>
          </a:p>
        </p:txBody>
      </p:sp>
      <p:pic>
        <p:nvPicPr>
          <p:cNvPr id="1025" name="Picture 1" descr="page124image24458560">
            <a:extLst>
              <a:ext uri="{FF2B5EF4-FFF2-40B4-BE49-F238E27FC236}">
                <a16:creationId xmlns:a16="http://schemas.microsoft.com/office/drawing/2014/main" id="{3D7E18E1-4768-6745-AEEF-9B822E893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161405"/>
            <a:ext cx="5041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24image26474928">
            <a:extLst>
              <a:ext uri="{FF2B5EF4-FFF2-40B4-BE49-F238E27FC236}">
                <a16:creationId xmlns:a16="http://schemas.microsoft.com/office/drawing/2014/main" id="{9A8F7107-1468-8D4E-B673-C8F42B87C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480" y="1534386"/>
            <a:ext cx="8232927" cy="4080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720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C9DD-A689-0543-B669-1E780F5F6BAA}"/>
              </a:ext>
            </a:extLst>
          </p:cNvPr>
          <p:cNvSpPr>
            <a:spLocks noGrp="1"/>
          </p:cNvSpPr>
          <p:nvPr>
            <p:ph type="title"/>
          </p:nvPr>
        </p:nvSpPr>
        <p:spPr/>
        <p:txBody>
          <a:bodyPr/>
          <a:lstStyle/>
          <a:p>
            <a:r>
              <a:rPr lang="en-US" b="1" dirty="0"/>
              <a:t>The Azure DevOps cycle</a:t>
            </a:r>
          </a:p>
        </p:txBody>
      </p:sp>
      <p:pic>
        <p:nvPicPr>
          <p:cNvPr id="4" name="devops-lifecycle.png" descr="devops-lifecycle.png">
            <a:extLst>
              <a:ext uri="{FF2B5EF4-FFF2-40B4-BE49-F238E27FC236}">
                <a16:creationId xmlns:a16="http://schemas.microsoft.com/office/drawing/2014/main" id="{0183950C-F612-3049-B7EB-A79074DD8162}"/>
              </a:ext>
            </a:extLst>
          </p:cNvPr>
          <p:cNvPicPr>
            <a:picLocks noGrp="1" noChangeAspect="1"/>
          </p:cNvPicPr>
          <p:nvPr>
            <p:ph idx="1"/>
          </p:nvPr>
        </p:nvPicPr>
        <p:blipFill>
          <a:blip r:embed="rId3">
            <a:extLst/>
          </a:blip>
          <a:stretch>
            <a:fillRect/>
          </a:stretch>
        </p:blipFill>
        <p:spPr>
          <a:xfrm>
            <a:off x="2423761" y="1773238"/>
            <a:ext cx="7344477" cy="4352925"/>
          </a:xfrm>
          <a:prstGeom prst="rect">
            <a:avLst/>
          </a:prstGeom>
          <a:ln w="12700">
            <a:miter lim="400000"/>
          </a:ln>
        </p:spPr>
      </p:pic>
    </p:spTree>
    <p:extLst>
      <p:ext uri="{BB962C8B-B14F-4D97-AF65-F5344CB8AC3E}">
        <p14:creationId xmlns:p14="http://schemas.microsoft.com/office/powerpoint/2010/main" val="2107666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0B7D6-DDB9-3A4B-B780-F2FC92FD2B1E}"/>
              </a:ext>
            </a:extLst>
          </p:cNvPr>
          <p:cNvSpPr>
            <a:spLocks noGrp="1"/>
          </p:cNvSpPr>
          <p:nvPr>
            <p:ph type="title"/>
          </p:nvPr>
        </p:nvSpPr>
        <p:spPr/>
        <p:txBody>
          <a:bodyPr/>
          <a:lstStyle/>
          <a:p>
            <a:r>
              <a:rPr lang="es-ES_tradnl" b="1" dirty="0" err="1"/>
              <a:t>From</a:t>
            </a:r>
            <a:r>
              <a:rPr lang="es-ES_tradnl" b="1" dirty="0"/>
              <a:t> </a:t>
            </a:r>
            <a:r>
              <a:rPr lang="es-ES_tradnl" b="1" dirty="0" err="1"/>
              <a:t>Epics</a:t>
            </a:r>
            <a:r>
              <a:rPr lang="es-ES_tradnl" b="1" dirty="0"/>
              <a:t> to </a:t>
            </a:r>
            <a:r>
              <a:rPr lang="es-ES_tradnl" b="1" dirty="0" err="1"/>
              <a:t>User</a:t>
            </a:r>
            <a:r>
              <a:rPr lang="es-ES_tradnl" b="1" dirty="0"/>
              <a:t> </a:t>
            </a:r>
            <a:r>
              <a:rPr lang="es-ES_tradnl" b="1" dirty="0" err="1"/>
              <a:t>Stories</a:t>
            </a:r>
            <a:endParaRPr lang="es-ES_tradnl" b="1" dirty="0"/>
          </a:p>
        </p:txBody>
      </p:sp>
      <p:pic>
        <p:nvPicPr>
          <p:cNvPr id="5" name="Picture 4">
            <a:extLst>
              <a:ext uri="{FF2B5EF4-FFF2-40B4-BE49-F238E27FC236}">
                <a16:creationId xmlns:a16="http://schemas.microsoft.com/office/drawing/2014/main" id="{C259E23E-2536-2E4B-9CCC-A7364B078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645" y="1708150"/>
            <a:ext cx="9815188" cy="3900170"/>
          </a:xfrm>
          <a:prstGeom prst="rect">
            <a:avLst/>
          </a:prstGeom>
        </p:spPr>
      </p:pic>
    </p:spTree>
    <p:extLst>
      <p:ext uri="{BB962C8B-B14F-4D97-AF65-F5344CB8AC3E}">
        <p14:creationId xmlns:p14="http://schemas.microsoft.com/office/powerpoint/2010/main" val="3367871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75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8EFF-927E-2C4C-8588-65C9509929C6}"/>
              </a:ext>
            </a:extLst>
          </p:cNvPr>
          <p:cNvSpPr>
            <a:spLocks noGrp="1"/>
          </p:cNvSpPr>
          <p:nvPr>
            <p:ph type="ctrTitle"/>
          </p:nvPr>
        </p:nvSpPr>
        <p:spPr>
          <a:xfrm>
            <a:off x="612985" y="2255519"/>
            <a:ext cx="8805334" cy="1225973"/>
          </a:xfrm>
        </p:spPr>
        <p:txBody>
          <a:bodyPr>
            <a:normAutofit fontScale="90000"/>
          </a:bodyPr>
          <a:lstStyle/>
          <a:p>
            <a:r>
              <a:rPr lang="en-US" dirty="0">
                <a:solidFill>
                  <a:schemeClr val="bg2"/>
                </a:solidFill>
              </a:rPr>
              <a:t>Configuring your Azure DevOps</a:t>
            </a:r>
          </a:p>
        </p:txBody>
      </p:sp>
      <p:pic>
        <p:nvPicPr>
          <p:cNvPr id="4" name="Graphic 3">
            <a:extLst>
              <a:ext uri="{FF2B5EF4-FFF2-40B4-BE49-F238E27FC236}">
                <a16:creationId xmlns:a16="http://schemas.microsoft.com/office/drawing/2014/main" id="{86020C01-F16B-4A41-A512-19C82675A87A}"/>
              </a:ext>
            </a:extLst>
          </p:cNvPr>
          <p:cNvPicPr>
            <a:picLocks noChangeAspect="1"/>
          </p:cNvPicPr>
          <p:nvPr/>
        </p:nvPicPr>
        <p:blipFill>
          <a:blip r:embed="rId2">
            <a:lum bright="70000" contrast="-70000"/>
            <a:extLst>
              <a:ext uri="{96DAC541-7B7A-43D3-8B79-37D633B846F1}">
                <asvg:svgBlip xmlns:asvg="http://schemas.microsoft.com/office/drawing/2016/SVG/main" r:embed="rId3"/>
              </a:ext>
            </a:extLst>
          </a:blip>
          <a:stretch>
            <a:fillRect/>
          </a:stretch>
        </p:blipFill>
        <p:spPr>
          <a:xfrm>
            <a:off x="8554721" y="3727029"/>
            <a:ext cx="2509518" cy="2509518"/>
          </a:xfrm>
          <a:prstGeom prst="rect">
            <a:avLst/>
          </a:prstGeom>
        </p:spPr>
      </p:pic>
    </p:spTree>
    <p:extLst>
      <p:ext uri="{BB962C8B-B14F-4D97-AF65-F5344CB8AC3E}">
        <p14:creationId xmlns:p14="http://schemas.microsoft.com/office/powerpoint/2010/main" val="1946442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3266FE-1B2B-9B4D-A360-BF43B8BD8863}"/>
              </a:ext>
            </a:extLst>
          </p:cNvPr>
          <p:cNvSpPr>
            <a:spLocks noGrp="1"/>
          </p:cNvSpPr>
          <p:nvPr>
            <p:ph type="body" idx="1"/>
          </p:nvPr>
        </p:nvSpPr>
        <p:spPr/>
        <p:txBody>
          <a:bodyPr/>
          <a:lstStyle/>
          <a:p>
            <a:r>
              <a:rPr lang="en-US" b="1" dirty="0"/>
              <a:t>Microsoft-hosted agents </a:t>
            </a:r>
            <a:endParaRPr lang="en-US" dirty="0"/>
          </a:p>
          <a:p>
            <a:r>
              <a:rPr lang="en-US" b="1" dirty="0"/>
              <a:t>Self-hosted agents </a:t>
            </a:r>
            <a:endParaRPr lang="en-US" dirty="0"/>
          </a:p>
          <a:p>
            <a:endParaRPr lang="en-US" dirty="0"/>
          </a:p>
        </p:txBody>
      </p:sp>
      <p:sp>
        <p:nvSpPr>
          <p:cNvPr id="3" name="Title 2">
            <a:extLst>
              <a:ext uri="{FF2B5EF4-FFF2-40B4-BE49-F238E27FC236}">
                <a16:creationId xmlns:a16="http://schemas.microsoft.com/office/drawing/2014/main" id="{A2926F84-6EB5-A54A-9A61-021D8DB52D30}"/>
              </a:ext>
            </a:extLst>
          </p:cNvPr>
          <p:cNvSpPr>
            <a:spLocks noGrp="1"/>
          </p:cNvSpPr>
          <p:nvPr>
            <p:ph type="title"/>
          </p:nvPr>
        </p:nvSpPr>
        <p:spPr/>
        <p:txBody>
          <a:bodyPr/>
          <a:lstStyle/>
          <a:p>
            <a:r>
              <a:rPr lang="en-US" b="1" dirty="0"/>
              <a:t>The Agents in the Pipelines</a:t>
            </a:r>
          </a:p>
        </p:txBody>
      </p:sp>
      <p:pic>
        <p:nvPicPr>
          <p:cNvPr id="4" name="Picture 3">
            <a:extLst>
              <a:ext uri="{FF2B5EF4-FFF2-40B4-BE49-F238E27FC236}">
                <a16:creationId xmlns:a16="http://schemas.microsoft.com/office/drawing/2014/main" id="{8BB14ED1-8B4B-4749-887E-A9566587DC05}"/>
              </a:ext>
            </a:extLst>
          </p:cNvPr>
          <p:cNvPicPr>
            <a:picLocks noChangeAspect="1"/>
          </p:cNvPicPr>
          <p:nvPr/>
        </p:nvPicPr>
        <p:blipFill>
          <a:blip r:embed="rId3"/>
          <a:stretch>
            <a:fillRect/>
          </a:stretch>
        </p:blipFill>
        <p:spPr>
          <a:xfrm>
            <a:off x="6579475" y="2594123"/>
            <a:ext cx="5122479" cy="3099638"/>
          </a:xfrm>
          <a:prstGeom prst="rect">
            <a:avLst/>
          </a:prstGeom>
        </p:spPr>
      </p:pic>
    </p:spTree>
    <p:extLst>
      <p:ext uri="{BB962C8B-B14F-4D97-AF65-F5344CB8AC3E}">
        <p14:creationId xmlns:p14="http://schemas.microsoft.com/office/powerpoint/2010/main" val="1263369699"/>
      </p:ext>
    </p:extLst>
  </p:cSld>
  <p:clrMapOvr>
    <a:masterClrMapping/>
  </p:clrMapOvr>
</p:sld>
</file>

<file path=ppt/theme/theme1.xml><?xml version="1.0" encoding="utf-8"?>
<a:theme xmlns:a="http://schemas.openxmlformats.org/drawingml/2006/main" name="PASS Summit 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 Summit 2021" id="{E2AC3C20-74BA-1A4B-A67F-2FFD5F0B3B5A}" vid="{9690F158-C009-A845-9EE4-0C7D6E2A7A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1512</TotalTime>
  <Words>943</Words>
  <Application>Microsoft Macintosh PowerPoint</Application>
  <PresentationFormat>Widescreen</PresentationFormat>
  <Paragraphs>194</Paragraphs>
  <Slides>28</Slides>
  <Notes>12</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Arial</vt:lpstr>
      <vt:lpstr>Calibri</vt:lpstr>
      <vt:lpstr>Calibri Light</vt:lpstr>
      <vt:lpstr>gatebase Medium</vt:lpstr>
      <vt:lpstr>IBM Plex Sans</vt:lpstr>
      <vt:lpstr>IBM Plex Sans Medium</vt:lpstr>
      <vt:lpstr>IBM Plex Sans Regular</vt:lpstr>
      <vt:lpstr>IBM Plex Sans SemiBold</vt:lpstr>
      <vt:lpstr>Open Sans</vt:lpstr>
      <vt:lpstr>Roboto</vt:lpstr>
      <vt:lpstr>Roboto Regular</vt:lpstr>
      <vt:lpstr>Segoe UI</vt:lpstr>
      <vt:lpstr>Segoe UI Light</vt:lpstr>
      <vt:lpstr>PASS Summit 2021</vt:lpstr>
      <vt:lpstr>Office Theme</vt:lpstr>
      <vt:lpstr>Azure DevOps for CI/CD pipelines with Azure SQL</vt:lpstr>
      <vt:lpstr>Carlos López</vt:lpstr>
      <vt:lpstr>Agenda</vt:lpstr>
      <vt:lpstr>DevOps cycle for data</vt:lpstr>
      <vt:lpstr>The Classical Loop</vt:lpstr>
      <vt:lpstr>The Azure DevOps cycle</vt:lpstr>
      <vt:lpstr>From Epics to User Stories</vt:lpstr>
      <vt:lpstr>Configuring your Azure DevOps</vt:lpstr>
      <vt:lpstr>The Agents in the Pipelines</vt:lpstr>
      <vt:lpstr>PowerPoint Presentation</vt:lpstr>
      <vt:lpstr>Self-Hosted Agents</vt:lpstr>
      <vt:lpstr>Self-Hosted Agents</vt:lpstr>
      <vt:lpstr>Self-Hosted Agents</vt:lpstr>
      <vt:lpstr>Pipelines in Azure DevOps</vt:lpstr>
      <vt:lpstr>Overview of  Azure Pipelines</vt:lpstr>
      <vt:lpstr>Database objects to check on DB</vt:lpstr>
      <vt:lpstr>The Tools</vt:lpstr>
      <vt:lpstr>PowerPoint Presentation</vt:lpstr>
      <vt:lpstr>Database Migrations </vt:lpstr>
      <vt:lpstr>Deployment Scenario</vt:lpstr>
      <vt:lpstr>A YAML Structure</vt:lpstr>
      <vt:lpstr>Configure Azure DB into pipeline</vt:lpstr>
      <vt:lpstr>Pipeline Task Workflow</vt:lpstr>
      <vt:lpstr>Toolset to build Quality Test</vt:lpstr>
      <vt:lpstr> Additional Material</vt:lpstr>
      <vt:lpstr>Pipeline demo Azure DevOps</vt:lpstr>
      <vt:lpstr>PowerPoint Presentation</vt:lpstr>
      <vt:lpstr>Carlos Lopez</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para crear CI/CD pipelines con Azure SQL</dc:title>
  <dc:creator>Microsoft Office User</dc:creator>
  <cp:lastModifiedBy>Microsoft Office User</cp:lastModifiedBy>
  <cp:revision>22</cp:revision>
  <dcterms:created xsi:type="dcterms:W3CDTF">2022-09-29T10:49:10Z</dcterms:created>
  <dcterms:modified xsi:type="dcterms:W3CDTF">2023-03-01T21:41:34Z</dcterms:modified>
</cp:coreProperties>
</file>